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Montserrat"/>
      <p:regular r:id="rId43"/>
      <p:bold r:id="rId44"/>
      <p:italic r:id="rId45"/>
      <p:boldItalic r:id="rId46"/>
    </p:embeddedFont>
    <p:embeddedFont>
      <p:font typeface="Lato"/>
      <p:regular r:id="rId47"/>
      <p:bold r:id="rId48"/>
      <p:italic r:id="rId49"/>
      <p:boldItalic r:id="rId50"/>
    </p:embeddedFont>
    <p:embeddedFont>
      <p:font typeface="Montserrat Medium"/>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Montserrat-bold.fntdata"/><Relationship Id="rId43" Type="http://schemas.openxmlformats.org/officeDocument/2006/relationships/font" Target="fonts/Montserrat-regular.fntdata"/><Relationship Id="rId46" Type="http://schemas.openxmlformats.org/officeDocument/2006/relationships/font" Target="fonts/Montserrat-boldItalic.fntdata"/><Relationship Id="rId45"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ato-bold.fntdata"/><Relationship Id="rId47" Type="http://schemas.openxmlformats.org/officeDocument/2006/relationships/font" Target="fonts/Lato-regular.fntdata"/><Relationship Id="rId49"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ontserratMedium-regular.fntdata"/><Relationship Id="rId50" Type="http://schemas.openxmlformats.org/officeDocument/2006/relationships/font" Target="fonts/Lato-boldItalic.fntdata"/><Relationship Id="rId53" Type="http://schemas.openxmlformats.org/officeDocument/2006/relationships/font" Target="fonts/MontserratMedium-italic.fntdata"/><Relationship Id="rId52" Type="http://schemas.openxmlformats.org/officeDocument/2006/relationships/font" Target="fonts/MontserratMedium-bold.fntdata"/><Relationship Id="rId11" Type="http://schemas.openxmlformats.org/officeDocument/2006/relationships/slide" Target="slides/slide6.xml"/><Relationship Id="rId10" Type="http://schemas.openxmlformats.org/officeDocument/2006/relationships/slide" Target="slides/slide5.xml"/><Relationship Id="rId54" Type="http://schemas.openxmlformats.org/officeDocument/2006/relationships/font" Target="fonts/MontserratMedium-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pdf/2311.12229" TargetMode="External"/><Relationship Id="rId3" Type="http://schemas.openxmlformats.org/officeDocument/2006/relationships/hyperlink" Target="https://arxiv.org/pdf/2212.09611"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midjourney.com/hc/en-us/articles/32023408776205-Prompt-Basics" TargetMode="External"/><Relationship Id="rId3" Type="http://schemas.openxmlformats.org/officeDocument/2006/relationships/hyperlink" Target="https://docs.midjourney.com/hc/en-us/articles/32859204029709-Parameter-List?utm_source=google&amp;utm_medium=cpc&amp;utm_campaign=22322214874&amp;utm_content=&amp;utm_term=&amp;utm_source=google&amp;utm_medium=cpc&amp;utm_campaign=22322214874&amp;utm_content=&amp;utm_term=&amp;gad_source=1&amp;gad_campaignid=22312026471&amp;gbraid=0AAAAA9f1z5h8KWKfi1L0isgeIE4LuwQhA&amp;gclid=CjwKCAjw6s7CBhACEiwAuHQckrTUmB-1uMBhhSKveS4PLl6KNuYxjHPgl4NaX8QANlCZ_zr3V7GgJxoC8pcQAvD_BwE"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215a5f8c40_2_75:notes"/>
          <p:cNvSpPr/>
          <p:nvPr>
            <p:ph idx="2" type="sldImg"/>
          </p:nvPr>
        </p:nvSpPr>
        <p:spPr>
          <a:xfrm>
            <a:off x="-500000" y="0"/>
            <a:ext cx="4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8" name="Google Shape;138;g3215a5f8c40_2_7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g3215a5f8c40_2_75: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6979014131_0_35: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1" name="Google Shape;201;g36979014131_0_3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Jedna od najpoznatijih i najjednostavnijih tehnika za prompt inženjering je dodavanje fraze „Think Step by Step” na kraj prompta. Istraživači sa Univerziteta u Tokiju i Google-a otkrili su da ova fraza značajno povećava tačnost GPT-3 (text-davinci-002 modela) u raznim zadacima, poput povećanja tačnosti na MultiArith testu sa 17,7% na 78,7%.</a:t>
            </a:r>
            <a:endParaRPr>
              <a:solidFill>
                <a:schemeClr val="dk1"/>
              </a:solidFill>
              <a:latin typeface="Montserrat Medium"/>
              <a:ea typeface="Montserrat Medium"/>
              <a:cs typeface="Montserrat Medium"/>
              <a:sym typeface="Montserrat Medium"/>
            </a:endParaRPr>
          </a:p>
        </p:txBody>
      </p:sp>
      <p:sp>
        <p:nvSpPr>
          <p:cNvPr id="202" name="Google Shape;202;g36979014131_0_35: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22134e0031_0_5: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8" name="Google Shape;208;g322134e0031_0_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209" name="Google Shape;209;g322134e0031_0_5: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22134e0031_0_17: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5" name="Google Shape;215;g322134e0031_0_17: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Few-shot Learning pojednostavljeno znači „daj LLM-u primere onoga što želiš“. Primeri pomažu LLM-u da preciznije generiše željene odgovore, jer usmeravaju model i smanjuju prostor mogućih rešenja za prompt.</a:t>
            </a:r>
            <a:endParaRPr>
              <a:solidFill>
                <a:schemeClr val="dk1"/>
              </a:solidFill>
              <a:latin typeface="Montserrat Medium"/>
              <a:ea typeface="Montserrat Medium"/>
              <a:cs typeface="Montserrat Medium"/>
              <a:sym typeface="Montserrat Medium"/>
            </a:endParaRPr>
          </a:p>
        </p:txBody>
      </p:sp>
      <p:sp>
        <p:nvSpPr>
          <p:cNvPr id="216" name="Google Shape;216;g322134e0031_0_17: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22134e0031_0_26: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2" name="Google Shape;222;g322134e0031_0_2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223" name="Google Shape;223;g322134e0031_0_26: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22134e0031_0_33: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9" name="Google Shape;229;g322134e0031_0_3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230" name="Google Shape;230;g322134e0031_0_33: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22134e0031_0_42: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6" name="Google Shape;236;g322134e0031_0_4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Chain of Thought promptovi, slično „Think Step by Step“ tehnici, pomažu LLM-u da složene zadatke razloži na jednostavnije korake. Inspirisano ljudskim pristupom rešavanju kompleksnih problema, korisnik daje primer rešenja korak po korak kako bi model koristio taj način razmišljanja za rešavanje novih zadataka, poput matematičkih problema.</a:t>
            </a:r>
            <a:endParaRPr>
              <a:solidFill>
                <a:schemeClr val="dk1"/>
              </a:solidFill>
              <a:latin typeface="Montserrat Medium"/>
              <a:ea typeface="Montserrat Medium"/>
              <a:cs typeface="Montserrat Medium"/>
              <a:sym typeface="Montserrat Medium"/>
            </a:endParaRPr>
          </a:p>
        </p:txBody>
      </p:sp>
      <p:sp>
        <p:nvSpPr>
          <p:cNvPr id="237" name="Google Shape;237;g322134e0031_0_42: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22134e0031_0_50: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3" name="Google Shape;243;g322134e0031_0_5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LLM-ovi imaju poteškoća sa preciznim rešavanjem složenih proračuna, ali su odlični u pisanju koda koji to može. Jednostavna strategija je tražiti od LLM-a da napiše kod i pokrene ga u razvojnim okruženjima poput Visual Studio Code-a. Međutim, nisu svi LLM-ovi obučeni za pisanje koda, a bitno je naglasiti da uvek bolje rade sa popularnim programskim jezicima, kao što je Python.</a:t>
            </a:r>
            <a:endParaRPr>
              <a:solidFill>
                <a:schemeClr val="dk1"/>
              </a:solidFill>
              <a:latin typeface="Montserrat Medium"/>
              <a:ea typeface="Montserrat Medium"/>
              <a:cs typeface="Montserrat Medium"/>
              <a:sym typeface="Montserrat Medium"/>
            </a:endParaRPr>
          </a:p>
        </p:txBody>
      </p:sp>
      <p:sp>
        <p:nvSpPr>
          <p:cNvPr id="244" name="Google Shape;244;g322134e0031_0_50: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22134e0031_0_61: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0" name="Google Shape;250;g322134e0031_0_6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251" name="Google Shape;251;g322134e0031_0_61: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322134e0031_0_68: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7" name="Google Shape;257;g322134e0031_0_6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Mnogi su prijavili da beleže bolje rezultate kada LLM-u kažu da je stručnjak u relevantnoj oblasti. Na primer, „Ti si stručnjak za medicinu“ može se dodati u prompt kada korisnik želi bolje rezultate iz oblasti medicine . Teorija je da ovo pomaže LLM-u da se fokusira i izabere relevantno znanje.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Ovo je tehnika sa kojom ćemo testirati rezultate </a:t>
            </a:r>
            <a:r>
              <a:rPr lang="sr">
                <a:solidFill>
                  <a:schemeClr val="dk1"/>
                </a:solidFill>
                <a:latin typeface="Montserrat Medium"/>
                <a:ea typeface="Montserrat Medium"/>
                <a:cs typeface="Montserrat Medium"/>
                <a:sym typeface="Montserrat Medium"/>
              </a:rPr>
              <a:t>“pre i posle”</a:t>
            </a:r>
            <a:r>
              <a:rPr lang="sr">
                <a:solidFill>
                  <a:schemeClr val="dk1"/>
                </a:solidFill>
                <a:latin typeface="Montserrat Medium"/>
                <a:ea typeface="Montserrat Medium"/>
                <a:cs typeface="Montserrat Medium"/>
                <a:sym typeface="Montserrat Medium"/>
              </a:rPr>
              <a:t> Midjourney modela.</a:t>
            </a:r>
            <a:endParaRPr>
              <a:solidFill>
                <a:schemeClr val="dk1"/>
              </a:solidFill>
              <a:latin typeface="Montserrat Medium"/>
              <a:ea typeface="Montserrat Medium"/>
              <a:cs typeface="Montserrat Medium"/>
              <a:sym typeface="Montserrat Medium"/>
            </a:endParaRPr>
          </a:p>
        </p:txBody>
      </p:sp>
      <p:sp>
        <p:nvSpPr>
          <p:cNvPr id="258" name="Google Shape;258;g322134e0031_0_68: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22134e0031_0_83: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4" name="Google Shape;264;g322134e0031_0_8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265" name="Google Shape;265;g322134e0031_0_83: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215a5f8c40_2_88:notes"/>
          <p:cNvSpPr/>
          <p:nvPr>
            <p:ph idx="2" type="sldImg"/>
          </p:nvPr>
        </p:nvSpPr>
        <p:spPr>
          <a:xfrm>
            <a:off x="-500000" y="0"/>
            <a:ext cx="4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5" name="Google Shape;145;g3215a5f8c40_2_8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latin typeface="Montserrat Medium"/>
                <a:ea typeface="Montserrat Medium"/>
                <a:cs typeface="Montserrat Medium"/>
                <a:sym typeface="Montserrat Medium"/>
              </a:rPr>
              <a:t>Često upućena žalba ka modelima za generisanje slika je da ne uspevaju da kreiraju željeni rezultat, što navodi korisnike da se zadovoljavaju sa “dovoljno dobrim”. Uvek postoji debata da li modeli jednostavno nisu dovoljno dobri, da li je stvar u promptu ili AI jednostavno ne može da “matchuje” kreativnost čoveka. Pokušaćemo da istražimo ovu temu i da damo odgovor na ova pitanja.</a:t>
            </a:r>
            <a:endParaRPr>
              <a:latin typeface="Montserrat Medium"/>
              <a:ea typeface="Montserrat Medium"/>
              <a:cs typeface="Montserrat Medium"/>
              <a:sym typeface="Montserrat Medium"/>
            </a:endParaRPr>
          </a:p>
        </p:txBody>
      </p:sp>
      <p:sp>
        <p:nvSpPr>
          <p:cNvPr id="146" name="Google Shape;146;g3215a5f8c40_2_88: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322134e0031_0_90: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71" name="Google Shape;271;g322134e0031_0_9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Tehnika koja se često koristi za poboljšavanje prompta u modelima za generisanje slika, naročito zbog svoje jednostavnosti i intuitivnosti, jeste tzv. "role-based" tehnika. Ova tehnika se oslanja na postavljanje </a:t>
            </a:r>
            <a:r>
              <a:rPr lang="sr">
                <a:solidFill>
                  <a:schemeClr val="dk1"/>
                </a:solidFill>
                <a:latin typeface="Montserrat Medium"/>
                <a:ea typeface="Montserrat Medium"/>
                <a:cs typeface="Montserrat Medium"/>
                <a:sym typeface="Montserrat Medium"/>
              </a:rPr>
              <a:t>veštačke inteligencije</a:t>
            </a:r>
            <a:r>
              <a:rPr lang="sr">
                <a:solidFill>
                  <a:schemeClr val="dk1"/>
                </a:solidFill>
                <a:latin typeface="Montserrat Medium"/>
                <a:ea typeface="Montserrat Medium"/>
                <a:cs typeface="Montserrat Medium"/>
                <a:sym typeface="Montserrat Medium"/>
              </a:rPr>
              <a:t> u određenu ulogu — na primer, umetnika, fotografa, reditelja, modnog dizajnera itd. — kako bi se podstaklo generisanje sadržaja iz te perspektive, što rezultuje kvalitetnijim, kontekstualno bogatijim i estetski preciznijim slikama.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U našem eksperimentu, fokusiraćemo se upravo na ovu tehniku.</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Proces ćemo podeliti u dva koraka: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1. </a:t>
            </a:r>
            <a:r>
              <a:rPr b="1" lang="sr">
                <a:solidFill>
                  <a:schemeClr val="dk1"/>
                </a:solidFill>
                <a:latin typeface="Montserrat"/>
                <a:ea typeface="Montserrat"/>
                <a:cs typeface="Montserrat"/>
                <a:sym typeface="Montserrat"/>
              </a:rPr>
              <a:t>Samostalno promptovanje</a:t>
            </a:r>
            <a:r>
              <a:rPr lang="sr">
                <a:solidFill>
                  <a:schemeClr val="dk1"/>
                </a:solidFill>
                <a:latin typeface="Montserrat Medium"/>
                <a:ea typeface="Montserrat Medium"/>
                <a:cs typeface="Montserrat Medium"/>
                <a:sym typeface="Montserrat Medium"/>
              </a:rPr>
              <a:t> – Najpre ćemo pokušati da napišemo prompt bez dodatne pomoći, oslanjajući se na sopstvenu intuiciju i osnovne smernice za Midjourney (npr. opis scene, atmosfera, vreme dana, stil prikaza).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2. </a:t>
            </a:r>
            <a:r>
              <a:rPr b="1" lang="sr">
                <a:solidFill>
                  <a:schemeClr val="dk1"/>
                </a:solidFill>
                <a:latin typeface="Montserrat"/>
                <a:ea typeface="Montserrat"/>
                <a:cs typeface="Montserrat"/>
                <a:sym typeface="Montserrat"/>
              </a:rPr>
              <a:t>Promptovanje uz pomoć ChatGPT-a</a:t>
            </a:r>
            <a:r>
              <a:rPr lang="sr">
                <a:solidFill>
                  <a:schemeClr val="dk1"/>
                </a:solidFill>
                <a:latin typeface="Montserrat Medium"/>
                <a:ea typeface="Montserrat Medium"/>
                <a:cs typeface="Montserrat Medium"/>
                <a:sym typeface="Montserrat Medium"/>
              </a:rPr>
              <a:t> – Nakon toga, zatražićemo od ChatGPT-a da preuzme ulogu umetnika — i na osnovu toga formuliše prompt koji bi bolje rezonovao sa estetskim i tehničkim ograničenjima koja Midjourney nameće.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Na taj način ne samo da ćemo uporediti kvalitet rezultata, već ćemo i direktno uočiti koliko uloga i kontekst mogu da utiču na krajnju vizuelnu reprezentaciju.</a:t>
            </a:r>
            <a:endParaRPr>
              <a:solidFill>
                <a:schemeClr val="dk1"/>
              </a:solidFill>
              <a:latin typeface="Montserrat Medium"/>
              <a:ea typeface="Montserrat Medium"/>
              <a:cs typeface="Montserrat Medium"/>
              <a:sym typeface="Montserrat Medium"/>
            </a:endParaRPr>
          </a:p>
        </p:txBody>
      </p:sp>
      <p:sp>
        <p:nvSpPr>
          <p:cNvPr id="272" name="Google Shape;272;g322134e0031_0_90: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6979014131_0_64: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78" name="Google Shape;278;g36979014131_0_6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Pitali smo Midjourney da nam generiše pejzaž na kojem se nalazi “reka i četinarska šuma kada sviće” na sledeći način:</a:t>
            </a:r>
            <a:br>
              <a:rPr lang="sr">
                <a:solidFill>
                  <a:schemeClr val="dk1"/>
                </a:solidFill>
                <a:latin typeface="Montserrat Medium"/>
                <a:ea typeface="Montserrat Medium"/>
                <a:cs typeface="Montserrat Medium"/>
                <a:sym typeface="Montserrat Medium"/>
              </a:rPr>
            </a:br>
            <a:br>
              <a:rPr lang="sr">
                <a:solidFill>
                  <a:schemeClr val="dk1"/>
                </a:solidFill>
                <a:latin typeface="Montserrat Medium"/>
                <a:ea typeface="Montserrat Medium"/>
                <a:cs typeface="Montserrat Medium"/>
                <a:sym typeface="Montserrat Medium"/>
              </a:rPr>
            </a:br>
            <a:r>
              <a:rPr lang="sr">
                <a:solidFill>
                  <a:schemeClr val="dk1"/>
                </a:solidFill>
                <a:latin typeface="Montserrat Medium"/>
                <a:ea typeface="Montserrat Medium"/>
                <a:cs typeface="Montserrat Medium"/>
                <a:sym typeface="Montserrat Medium"/>
              </a:rPr>
              <a:t>“Landscape featuring a river and coniferous forest in the morning hours as the sun rises.”</a:t>
            </a:r>
            <a:endParaRPr>
              <a:solidFill>
                <a:schemeClr val="dk1"/>
              </a:solidFill>
              <a:latin typeface="Montserrat Medium"/>
              <a:ea typeface="Montserrat Medium"/>
              <a:cs typeface="Montserrat Medium"/>
              <a:sym typeface="Montserrat Medium"/>
            </a:endParaRPr>
          </a:p>
        </p:txBody>
      </p:sp>
      <p:sp>
        <p:nvSpPr>
          <p:cNvPr id="279" name="Google Shape;279;g36979014131_0_64: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322134e0031_0_152: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5" name="Google Shape;285;g322134e0031_0_15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286" name="Google Shape;286;g322134e0031_0_152: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22134e0031_0_97: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1" name="Google Shape;291;g322134e0031_0_97: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Uz pomoć role based prompt engineering tehnike, pitali smo ChatGPT da nam kreira prompt za Midjourney za isti ciljani rezultat na sledeći način:</a:t>
            </a:r>
            <a:br>
              <a:rPr lang="sr">
                <a:solidFill>
                  <a:schemeClr val="dk1"/>
                </a:solidFill>
                <a:latin typeface="Montserrat Medium"/>
                <a:ea typeface="Montserrat Medium"/>
                <a:cs typeface="Montserrat Medium"/>
                <a:sym typeface="Montserrat Medium"/>
              </a:rPr>
            </a:br>
            <a:br>
              <a:rPr lang="sr">
                <a:solidFill>
                  <a:schemeClr val="dk1"/>
                </a:solidFill>
                <a:latin typeface="Montserrat Medium"/>
                <a:ea typeface="Montserrat Medium"/>
                <a:cs typeface="Montserrat Medium"/>
                <a:sym typeface="Montserrat Medium"/>
              </a:rPr>
            </a:br>
            <a:r>
              <a:rPr lang="sr">
                <a:solidFill>
                  <a:schemeClr val="dk1"/>
                </a:solidFill>
                <a:latin typeface="Montserrat Medium"/>
                <a:ea typeface="Montserrat Medium"/>
                <a:cs typeface="Montserrat Medium"/>
                <a:sym typeface="Montserrat Medium"/>
              </a:rPr>
              <a:t>“I</a:t>
            </a:r>
            <a:r>
              <a:rPr lang="sr">
                <a:solidFill>
                  <a:schemeClr val="dk1"/>
                </a:solidFill>
                <a:latin typeface="Montserrat Medium"/>
                <a:ea typeface="Montserrat Medium"/>
                <a:cs typeface="Montserrat Medium"/>
                <a:sym typeface="Montserrat Medium"/>
              </a:rPr>
              <a:t> am prompting Midjourney “Landscape featuring a river and coniferous forest in the morning hours as the sun rises.” Please act as a great landscape painter, and give me the prompt you would use to get the best result. Make it maximum 60 words to fit Midjourney requirements.</a:t>
            </a:r>
            <a:r>
              <a:rPr lang="sr">
                <a:solidFill>
                  <a:schemeClr val="dk1"/>
                </a:solidFill>
                <a:latin typeface="Montserrat Medium"/>
                <a:ea typeface="Montserrat Medium"/>
                <a:cs typeface="Montserrat Medium"/>
                <a:sym typeface="Montserrat Medium"/>
              </a:rPr>
              <a:t>”</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Dobili smo sledeći prompt kao rezultat:</a:t>
            </a:r>
            <a:br>
              <a:rPr lang="sr">
                <a:solidFill>
                  <a:schemeClr val="dk1"/>
                </a:solidFill>
                <a:latin typeface="Montserrat Medium"/>
                <a:ea typeface="Montserrat Medium"/>
                <a:cs typeface="Montserrat Medium"/>
                <a:sym typeface="Montserrat Medium"/>
              </a:rPr>
            </a:br>
            <a:br>
              <a:rPr lang="sr">
                <a:solidFill>
                  <a:schemeClr val="dk1"/>
                </a:solidFill>
                <a:latin typeface="Montserrat Medium"/>
                <a:ea typeface="Montserrat Medium"/>
                <a:cs typeface="Montserrat Medium"/>
                <a:sym typeface="Montserrat Medium"/>
              </a:rPr>
            </a:br>
            <a:r>
              <a:rPr lang="sr">
                <a:solidFill>
                  <a:schemeClr val="dk1"/>
                </a:solidFill>
                <a:latin typeface="Montserrat Medium"/>
                <a:ea typeface="Montserrat Medium"/>
                <a:cs typeface="Montserrat Medium"/>
                <a:sym typeface="Montserrat Medium"/>
              </a:rPr>
              <a:t>“</a:t>
            </a:r>
            <a:r>
              <a:rPr lang="sr">
                <a:solidFill>
                  <a:schemeClr val="dk1"/>
                </a:solidFill>
                <a:latin typeface="Montserrat Medium"/>
                <a:ea typeface="Montserrat Medium"/>
                <a:cs typeface="Montserrat Medium"/>
                <a:sym typeface="Montserrat Medium"/>
              </a:rPr>
              <a:t>Serene morning landscape with a winding river reflecting the soft golden hues of a sunrise, surrounded by a dense coniferous forest shrouded in gentle mist. The scene captures warm light filtering through the trees, illuminating dew-kissed foliage. Majestic mountains in the distance add depth, and the tranquil atmosphere evokes peace and wonder. Ultra-realistic, detailed, vibrant colors.</a:t>
            </a:r>
            <a:r>
              <a:rPr lang="sr">
                <a:solidFill>
                  <a:schemeClr val="dk1"/>
                </a:solidFill>
                <a:latin typeface="Montserrat Medium"/>
                <a:ea typeface="Montserrat Medium"/>
                <a:cs typeface="Montserrat Medium"/>
                <a:sym typeface="Montserrat Medium"/>
              </a:rPr>
              <a:t>”</a:t>
            </a:r>
            <a:endParaRPr>
              <a:solidFill>
                <a:schemeClr val="dk1"/>
              </a:solidFill>
              <a:latin typeface="Montserrat Medium"/>
              <a:ea typeface="Montserrat Medium"/>
              <a:cs typeface="Montserrat Medium"/>
              <a:sym typeface="Montserrat Medium"/>
            </a:endParaRPr>
          </a:p>
        </p:txBody>
      </p:sp>
      <p:sp>
        <p:nvSpPr>
          <p:cNvPr id="292" name="Google Shape;292;g322134e0031_0_97: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322134e0031_0_158: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8" name="Google Shape;298;g322134e0031_0_15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299" name="Google Shape;299;g322134e0031_0_158: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22134e0031_0_103: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4" name="Google Shape;304;g322134e0031_0_10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305" name="Google Shape;305;g322134e0031_0_103: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322134e0031_0_123: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1" name="Google Shape;311;g322134e0031_0_12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Pitali smo Midjourney da nam generiše sliku čoveka koji sedi na klupi i kontemplira o životu.</a:t>
            </a:r>
            <a:br>
              <a:rPr lang="sr">
                <a:solidFill>
                  <a:schemeClr val="dk1"/>
                </a:solidFill>
                <a:latin typeface="Montserrat Medium"/>
                <a:ea typeface="Montserrat Medium"/>
                <a:cs typeface="Montserrat Medium"/>
                <a:sym typeface="Montserrat Medium"/>
              </a:rPr>
            </a:br>
            <a:br>
              <a:rPr lang="sr">
                <a:solidFill>
                  <a:schemeClr val="dk1"/>
                </a:solidFill>
                <a:latin typeface="Montserrat Medium"/>
                <a:ea typeface="Montserrat Medium"/>
                <a:cs typeface="Montserrat Medium"/>
                <a:sym typeface="Montserrat Medium"/>
              </a:rPr>
            </a:br>
            <a:r>
              <a:rPr lang="sr">
                <a:solidFill>
                  <a:schemeClr val="dk1"/>
                </a:solidFill>
                <a:latin typeface="Montserrat Medium"/>
                <a:ea typeface="Montserrat Medium"/>
                <a:cs typeface="Montserrat Medium"/>
                <a:sym typeface="Montserrat Medium"/>
              </a:rPr>
              <a:t>“A man sitting on a bench contemplating about life leaning on his hand”</a:t>
            </a:r>
            <a:endParaRPr>
              <a:solidFill>
                <a:schemeClr val="dk1"/>
              </a:solidFill>
              <a:latin typeface="Montserrat Medium"/>
              <a:ea typeface="Montserrat Medium"/>
              <a:cs typeface="Montserrat Medium"/>
              <a:sym typeface="Montserrat Medium"/>
            </a:endParaRPr>
          </a:p>
        </p:txBody>
      </p:sp>
      <p:sp>
        <p:nvSpPr>
          <p:cNvPr id="312" name="Google Shape;312;g322134e0031_0_123: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22134e0031_0_164: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8" name="Google Shape;318;g322134e0031_0_16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319" name="Google Shape;319;g322134e0031_0_164: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322134e0031_0_129: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24" name="Google Shape;324;g322134e0031_0_129: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Uz pomoć role based prompt engineering tehnike, pitali smo ChatGPT da nam kreira prompt za Midjourney za isti ciljani rezultat na sledeći način:</a:t>
            </a:r>
            <a:br>
              <a:rPr lang="sr">
                <a:solidFill>
                  <a:schemeClr val="dk1"/>
                </a:solidFill>
                <a:latin typeface="Montserrat Medium"/>
                <a:ea typeface="Montserrat Medium"/>
                <a:cs typeface="Montserrat Medium"/>
                <a:sym typeface="Montserrat Medium"/>
              </a:rPr>
            </a:br>
            <a:br>
              <a:rPr lang="sr">
                <a:solidFill>
                  <a:schemeClr val="dk1"/>
                </a:solidFill>
                <a:latin typeface="Montserrat Medium"/>
                <a:ea typeface="Montserrat Medium"/>
                <a:cs typeface="Montserrat Medium"/>
                <a:sym typeface="Montserrat Medium"/>
              </a:rPr>
            </a:br>
            <a:r>
              <a:rPr lang="sr">
                <a:solidFill>
                  <a:schemeClr val="dk1"/>
                </a:solidFill>
                <a:latin typeface="Montserrat Medium"/>
                <a:ea typeface="Montserrat Medium"/>
                <a:cs typeface="Montserrat Medium"/>
                <a:sym typeface="Montserrat Medium"/>
              </a:rPr>
              <a:t>“I am prompting Midjourney “A man sitting on a bench contemplating about life leaning on his hand” Please act as a great painter, and give me the prompt you would use to get the best result. Make it maximum 60 words to fit Midjourney requirements.”</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Dobili smo sledeći prompt kao rezultat:</a:t>
            </a:r>
            <a:br>
              <a:rPr lang="sr">
                <a:solidFill>
                  <a:schemeClr val="dk1"/>
                </a:solidFill>
                <a:latin typeface="Montserrat Medium"/>
                <a:ea typeface="Montserrat Medium"/>
                <a:cs typeface="Montserrat Medium"/>
                <a:sym typeface="Montserrat Medium"/>
              </a:rPr>
            </a:br>
            <a:br>
              <a:rPr lang="sr">
                <a:solidFill>
                  <a:schemeClr val="dk1"/>
                </a:solidFill>
                <a:latin typeface="Montserrat Medium"/>
                <a:ea typeface="Montserrat Medium"/>
                <a:cs typeface="Montserrat Medium"/>
                <a:sym typeface="Montserrat Medium"/>
              </a:rPr>
            </a:br>
            <a:r>
              <a:rPr lang="sr">
                <a:solidFill>
                  <a:schemeClr val="dk1"/>
                </a:solidFill>
                <a:latin typeface="Montserrat Medium"/>
                <a:ea typeface="Montserrat Medium"/>
                <a:cs typeface="Montserrat Medium"/>
                <a:sym typeface="Montserrat Medium"/>
              </a:rPr>
              <a:t>“A contemplative man sitting on a wooden bench, leaning on his hand, gazing thoughtfully into the distance, surrounded by soft, warm sunlight filtering through autumn trees, with a serene, melancholic atmosphere. Hyper-detailed, cinematic composition, rich textures, natural colors, and a blurred background to enhance focus on the subject. --ar 16:9 --v 5”</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325" name="Google Shape;325;g322134e0031_0_129: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322134e0031_0_169: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1" name="Google Shape;331;g322134e0031_0_169: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332" name="Google Shape;332;g322134e0031_0_169: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6979014131_0_82: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2" name="Google Shape;152;g36979014131_0_8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latin typeface="Montserrat Medium"/>
                <a:ea typeface="Montserrat Medium"/>
                <a:cs typeface="Montserrat Medium"/>
                <a:sym typeface="Montserrat Medium"/>
              </a:rPr>
              <a:t>Postoji mnoštvo studija koja se bave ovom tematikom, a rezultat je u najvećem broju isti - čovek ne može da osmisli bolji prompt od velikog jezičkog modela (LLM-a) ukoliko je prompt engineering urađen na pravi način. Pomoć LLM-a i tehnika poput reinforcement learninga — mogu nadmašiti ljudske promptove u pogledu estetskog kvaliteta, preciznosti i izražajnosti.</a:t>
            </a:r>
            <a:endParaRPr>
              <a:latin typeface="Montserrat Medium"/>
              <a:ea typeface="Montserrat Medium"/>
              <a:cs typeface="Montserrat Medium"/>
              <a:sym typeface="Montserrat Medium"/>
            </a:endParaRPr>
          </a:p>
          <a:p>
            <a:pPr indent="0" lvl="0" marL="0" rtl="0" algn="l">
              <a:spcBef>
                <a:spcPts val="0"/>
              </a:spcBef>
              <a:spcAft>
                <a:spcPts val="0"/>
              </a:spcAft>
              <a:buNone/>
            </a:pPr>
            <a:r>
              <a:t/>
            </a:r>
            <a:endParaRPr>
              <a:latin typeface="Montserrat Medium"/>
              <a:ea typeface="Montserrat Medium"/>
              <a:cs typeface="Montserrat Medium"/>
              <a:sym typeface="Montserrat Medium"/>
            </a:endParaRPr>
          </a:p>
          <a:p>
            <a:pPr indent="0" lvl="0" marL="0" rtl="0" algn="l">
              <a:spcBef>
                <a:spcPts val="0"/>
              </a:spcBef>
              <a:spcAft>
                <a:spcPts val="0"/>
              </a:spcAft>
              <a:buNone/>
            </a:pPr>
            <a:r>
              <a:rPr lang="sr">
                <a:latin typeface="Montserrat Medium"/>
                <a:ea typeface="Montserrat Medium"/>
                <a:cs typeface="Montserrat Medium"/>
                <a:sym typeface="Montserrat Medium"/>
              </a:rPr>
              <a:t>Primeri takvih studija:</a:t>
            </a:r>
            <a:endParaRPr>
              <a:latin typeface="Montserrat Medium"/>
              <a:ea typeface="Montserrat Medium"/>
              <a:cs typeface="Montserrat Medium"/>
              <a:sym typeface="Montserrat Medium"/>
            </a:endParaRPr>
          </a:p>
          <a:p>
            <a:pPr indent="0" lvl="0" marL="0" rtl="0" algn="l">
              <a:spcBef>
                <a:spcPts val="0"/>
              </a:spcBef>
              <a:spcAft>
                <a:spcPts val="0"/>
              </a:spcAft>
              <a:buNone/>
            </a:pPr>
            <a:r>
              <a:t/>
            </a:r>
            <a:endParaRPr>
              <a:latin typeface="Montserrat Medium"/>
              <a:ea typeface="Montserrat Medium"/>
              <a:cs typeface="Montserrat Medium"/>
              <a:sym typeface="Montserrat Medium"/>
            </a:endParaRPr>
          </a:p>
          <a:p>
            <a:pPr indent="0" lvl="0" marL="0" rtl="0" algn="l">
              <a:spcBef>
                <a:spcPts val="0"/>
              </a:spcBef>
              <a:spcAft>
                <a:spcPts val="0"/>
              </a:spcAft>
              <a:buNone/>
            </a:pPr>
            <a:r>
              <a:rPr b="1" lang="sr">
                <a:latin typeface="Montserrat"/>
                <a:ea typeface="Montserrat"/>
                <a:cs typeface="Montserrat"/>
                <a:sym typeface="Montserrat"/>
              </a:rPr>
              <a:t>NeuroPrompts: NeuroPrompts: An Adaptive Framework to Optimize Prompts for Text‑to‑Image Generation / </a:t>
            </a:r>
            <a:r>
              <a:rPr b="1" lang="sr">
                <a:solidFill>
                  <a:schemeClr val="dk1"/>
                </a:solidFill>
                <a:latin typeface="Montserrat"/>
                <a:ea typeface="Montserrat"/>
                <a:cs typeface="Montserrat"/>
                <a:sym typeface="Montserrat"/>
              </a:rPr>
              <a:t>Rosenman et al </a:t>
            </a:r>
            <a:endParaRPr b="1">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a:t>
            </a:r>
            <a:r>
              <a:rPr lang="sr" u="sng">
                <a:solidFill>
                  <a:schemeClr val="hlink"/>
                </a:solidFill>
                <a:latin typeface="Montserrat Medium"/>
                <a:ea typeface="Montserrat Medium"/>
                <a:cs typeface="Montserrat Medium"/>
                <a:sym typeface="Montserrat Medium"/>
                <a:hlinkClick r:id="rId2"/>
              </a:rPr>
              <a:t>https://arxiv.org/pdf/2311.12229</a:t>
            </a:r>
            <a:r>
              <a:rPr lang="sr">
                <a:solidFill>
                  <a:schemeClr val="dk1"/>
                </a:solidFill>
                <a:latin typeface="Montserrat Medium"/>
                <a:ea typeface="Montserrat Medium"/>
                <a:cs typeface="Montserrat Medium"/>
                <a:sym typeface="Montserrat Medium"/>
              </a:rPr>
              <a:t>)</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latin typeface="Montserrat Medium"/>
              <a:ea typeface="Montserrat Medium"/>
              <a:cs typeface="Montserrat Medium"/>
              <a:sym typeface="Montserrat Medium"/>
            </a:endParaRPr>
          </a:p>
          <a:p>
            <a:pPr indent="0" lvl="0" marL="0" rtl="0" algn="l">
              <a:spcBef>
                <a:spcPts val="0"/>
              </a:spcBef>
              <a:spcAft>
                <a:spcPts val="0"/>
              </a:spcAft>
              <a:buNone/>
            </a:pPr>
            <a:r>
              <a:rPr i="1" lang="sr">
                <a:latin typeface="Montserrat Medium"/>
                <a:ea typeface="Montserrat Medium"/>
                <a:cs typeface="Montserrat Medium"/>
                <a:sym typeface="Montserrat Medium"/>
              </a:rPr>
              <a:t>Metod</a:t>
            </a:r>
            <a:r>
              <a:rPr lang="sr">
                <a:latin typeface="Montserrat Medium"/>
                <a:ea typeface="Montserrat Medium"/>
                <a:cs typeface="Montserrat Medium"/>
                <a:sym typeface="Montserrat Medium"/>
              </a:rPr>
              <a:t>: Prompt engineering uz pomoć GPT-2</a:t>
            </a:r>
            <a:r>
              <a:rPr lang="sr">
                <a:solidFill>
                  <a:schemeClr val="dk1"/>
                </a:solidFill>
                <a:latin typeface="Montserrat Medium"/>
                <a:ea typeface="Montserrat Medium"/>
                <a:cs typeface="Montserrat Medium"/>
                <a:sym typeface="Montserrat Medium"/>
              </a:rPr>
              <a:t> + reinforcement learning</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i="1" lang="sr">
                <a:latin typeface="Montserrat Medium"/>
                <a:ea typeface="Montserrat Medium"/>
                <a:cs typeface="Montserrat Medium"/>
                <a:sym typeface="Montserrat Medium"/>
              </a:rPr>
              <a:t>Model</a:t>
            </a:r>
            <a:r>
              <a:rPr lang="sr">
                <a:latin typeface="Montserrat Medium"/>
                <a:ea typeface="Montserrat Medium"/>
                <a:cs typeface="Montserrat Medium"/>
                <a:sym typeface="Montserrat Medium"/>
              </a:rPr>
              <a:t>: Stable Diffusion</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i="1" lang="sr">
                <a:latin typeface="Montserrat Medium"/>
                <a:ea typeface="Montserrat Medium"/>
                <a:cs typeface="Montserrat Medium"/>
                <a:sym typeface="Montserrat Medium"/>
              </a:rPr>
              <a:t>Rezultat</a:t>
            </a:r>
            <a:r>
              <a:rPr lang="sr">
                <a:latin typeface="Montserrat Medium"/>
                <a:ea typeface="Montserrat Medium"/>
                <a:cs typeface="Montserrat Medium"/>
                <a:sym typeface="Montserrat Medium"/>
              </a:rPr>
              <a:t>:</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latin typeface="Montserrat Medium"/>
                <a:ea typeface="Montserrat Medium"/>
                <a:cs typeface="Montserrat Medium"/>
                <a:sym typeface="Montserrat Medium"/>
              </a:rPr>
              <a:t>Generisani promptovi su bili jednako dobri ili bolji od ljudskih, prema evaluaciji ljudskih ispitanika i automatskih metrika. Pomoću metode „constrained decoding“, promptovi su ostajali verni originalnoj ideji korisnika, ali su bili semantički bogatiji i slikovitiji.</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latin typeface="Montserrat Medium"/>
              <a:ea typeface="Montserrat Medium"/>
              <a:cs typeface="Montserrat Medium"/>
              <a:sym typeface="Montserrat Medium"/>
            </a:endParaRPr>
          </a:p>
          <a:p>
            <a:pPr indent="0" lvl="0" marL="0" rtl="0" algn="l">
              <a:spcBef>
                <a:spcPts val="0"/>
              </a:spcBef>
              <a:spcAft>
                <a:spcPts val="0"/>
              </a:spcAft>
              <a:buNone/>
            </a:pPr>
            <a:r>
              <a:rPr b="1" lang="sr">
                <a:latin typeface="Montserrat"/>
                <a:ea typeface="Montserrat"/>
                <a:cs typeface="Montserrat"/>
                <a:sym typeface="Montserrat"/>
              </a:rPr>
              <a:t>Optimizing Prompts for Text-to-Image Generation / Yaru Hao, Zewen Chi, Li Dong, Furu Wei</a:t>
            </a:r>
            <a:endParaRPr b="1">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sr">
                <a:latin typeface="Montserrat Medium"/>
                <a:ea typeface="Montserrat Medium"/>
                <a:cs typeface="Montserrat Medium"/>
                <a:sym typeface="Montserrat Medium"/>
              </a:rPr>
              <a:t>(</a:t>
            </a:r>
            <a:r>
              <a:rPr lang="sr" u="sng">
                <a:solidFill>
                  <a:schemeClr val="hlink"/>
                </a:solidFill>
                <a:latin typeface="Montserrat Medium"/>
                <a:ea typeface="Montserrat Medium"/>
                <a:cs typeface="Montserrat Medium"/>
                <a:sym typeface="Montserrat Medium"/>
                <a:hlinkClick r:id="rId3"/>
              </a:rPr>
              <a:t>https://arxiv.org/pdf/2212.09611</a:t>
            </a:r>
            <a:r>
              <a:rPr lang="sr">
                <a:latin typeface="Montserrat Medium"/>
                <a:ea typeface="Montserrat Medium"/>
                <a:cs typeface="Montserrat Medium"/>
                <a:sym typeface="Montserrat Medium"/>
              </a:rPr>
              <a:t>)</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latin typeface="Montserrat Medium"/>
                <a:ea typeface="Montserrat Medium"/>
                <a:cs typeface="Montserrat Medium"/>
                <a:sym typeface="Montserrat Medium"/>
              </a:rPr>
              <a:t>Metod: </a:t>
            </a:r>
            <a:r>
              <a:rPr lang="sr">
                <a:solidFill>
                  <a:schemeClr val="dk1"/>
                </a:solidFill>
                <a:latin typeface="Montserrat Medium"/>
                <a:ea typeface="Montserrat Medium"/>
                <a:cs typeface="Montserrat Medium"/>
                <a:sym typeface="Montserrat Medium"/>
              </a:rPr>
              <a:t>Prompt engineering uz pomoć različitih LLM-a role-based tehnikom + reinforcement learning</a:t>
            </a:r>
            <a:endParaRPr>
              <a:latin typeface="Montserrat Medium"/>
              <a:ea typeface="Montserrat Medium"/>
              <a:cs typeface="Montserrat Medium"/>
              <a:sym typeface="Montserrat Medium"/>
            </a:endParaRPr>
          </a:p>
          <a:p>
            <a:pPr indent="0" lvl="0" marL="0" rtl="0" algn="l">
              <a:spcBef>
                <a:spcPts val="0"/>
              </a:spcBef>
              <a:spcAft>
                <a:spcPts val="0"/>
              </a:spcAft>
              <a:buNone/>
            </a:pPr>
            <a:r>
              <a:rPr i="1" lang="sr">
                <a:solidFill>
                  <a:schemeClr val="dk1"/>
                </a:solidFill>
                <a:latin typeface="Montserrat Medium"/>
                <a:ea typeface="Montserrat Medium"/>
                <a:cs typeface="Montserrat Medium"/>
                <a:sym typeface="Montserrat Medium"/>
              </a:rPr>
              <a:t>Model</a:t>
            </a:r>
            <a:r>
              <a:rPr lang="sr">
                <a:solidFill>
                  <a:schemeClr val="dk1"/>
                </a:solidFill>
                <a:latin typeface="Montserrat Medium"/>
                <a:ea typeface="Montserrat Medium"/>
                <a:cs typeface="Montserrat Medium"/>
                <a:sym typeface="Montserrat Medium"/>
              </a:rPr>
              <a:t>: Stable Diffusion</a:t>
            </a:r>
            <a:endParaRPr>
              <a:latin typeface="Montserrat Medium"/>
              <a:ea typeface="Montserrat Medium"/>
              <a:cs typeface="Montserrat Medium"/>
              <a:sym typeface="Montserrat Medium"/>
            </a:endParaRPr>
          </a:p>
          <a:p>
            <a:pPr indent="0" lvl="0" marL="0" rtl="0" algn="l">
              <a:spcBef>
                <a:spcPts val="0"/>
              </a:spcBef>
              <a:spcAft>
                <a:spcPts val="0"/>
              </a:spcAft>
              <a:buNone/>
            </a:pPr>
            <a:r>
              <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i="1" lang="sr">
                <a:latin typeface="Montserrat Medium"/>
                <a:ea typeface="Montserrat Medium"/>
                <a:cs typeface="Montserrat Medium"/>
                <a:sym typeface="Montserrat Medium"/>
              </a:rPr>
              <a:t>Rezultat</a:t>
            </a:r>
            <a:r>
              <a:rPr lang="sr">
                <a:latin typeface="Montserrat Medium"/>
                <a:ea typeface="Montserrat Medium"/>
                <a:cs typeface="Montserrat Medium"/>
                <a:sym typeface="Montserrat Medium"/>
              </a:rPr>
              <a:t>:</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latin typeface="Montserrat Medium"/>
                <a:ea typeface="Montserrat Medium"/>
                <a:cs typeface="Montserrat Medium"/>
                <a:sym typeface="Montserrat Medium"/>
              </a:rPr>
              <a:t>Poboljšani promptovi značajno su nadmašili ručno napisane promptove kada se meri: estetika, repoznavanje objekata, relevantnost u odnosu na originalnu temu.</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latin typeface="Montserrat Medium"/>
                <a:ea typeface="Montserrat Medium"/>
                <a:cs typeface="Montserrat Medium"/>
                <a:sym typeface="Montserrat Medium"/>
              </a:rPr>
              <a:t>Posebno izražen efekat u “out-of-domain” slučajevima — kada su korisnici zadavali neobične ili manje uobičajene zahteve.</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latin typeface="Montserrat Medium"/>
              <a:ea typeface="Montserrat Medium"/>
              <a:cs typeface="Montserrat Medium"/>
              <a:sym typeface="Montserrat Medium"/>
            </a:endParaRPr>
          </a:p>
          <a:p>
            <a:pPr indent="0" lvl="0" marL="0" rtl="0" algn="l">
              <a:spcBef>
                <a:spcPts val="0"/>
              </a:spcBef>
              <a:spcAft>
                <a:spcPts val="0"/>
              </a:spcAft>
              <a:buNone/>
            </a:pPr>
            <a:r>
              <a:rPr lang="sr">
                <a:latin typeface="Montserrat Medium"/>
                <a:ea typeface="Montserrat Medium"/>
                <a:cs typeface="Montserrat Medium"/>
                <a:sym typeface="Montserrat Medium"/>
              </a:rPr>
              <a:t>Evaluacija je rađena i automatski koristeći CLIPScore, i subjektivnim tehnikama (korisničke ankete).</a:t>
            </a:r>
            <a:endParaRPr>
              <a:latin typeface="Montserrat Medium"/>
              <a:ea typeface="Montserrat Medium"/>
              <a:cs typeface="Montserrat Medium"/>
              <a:sym typeface="Montserrat Medium"/>
            </a:endParaRPr>
          </a:p>
          <a:p>
            <a:pPr indent="0" lvl="0" marL="0" rtl="0" algn="l">
              <a:spcBef>
                <a:spcPts val="0"/>
              </a:spcBef>
              <a:spcAft>
                <a:spcPts val="0"/>
              </a:spcAft>
              <a:buNone/>
            </a:pPr>
            <a:r>
              <a:t/>
            </a:r>
            <a:endParaRPr>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latin typeface="Montserrat Medium"/>
              <a:ea typeface="Montserrat Medium"/>
              <a:cs typeface="Montserrat Medium"/>
              <a:sym typeface="Montserrat Medium"/>
            </a:endParaRPr>
          </a:p>
          <a:p>
            <a:pPr indent="0" lvl="0" marL="0" rtl="0" algn="l">
              <a:spcBef>
                <a:spcPts val="0"/>
              </a:spcBef>
              <a:spcAft>
                <a:spcPts val="0"/>
              </a:spcAft>
              <a:buNone/>
            </a:pPr>
            <a:r>
              <a:t/>
            </a:r>
            <a:endParaRPr>
              <a:latin typeface="Montserrat Medium"/>
              <a:ea typeface="Montserrat Medium"/>
              <a:cs typeface="Montserrat Medium"/>
              <a:sym typeface="Montserrat Medium"/>
            </a:endParaRPr>
          </a:p>
        </p:txBody>
      </p:sp>
      <p:sp>
        <p:nvSpPr>
          <p:cNvPr id="153" name="Google Shape;153;g36979014131_0_82: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22134e0031_0_135: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7" name="Google Shape;337;g322134e0031_0_13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338" name="Google Shape;338;g322134e0031_0_135: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36979014131_0_101: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44" name="Google Shape;344;g36979014131_0_10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345" name="Google Shape;345;g36979014131_0_101: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36979014131_0_168: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51" name="Google Shape;351;g36979014131_0_16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"A blue car driving down the street of New York in the afternoon --ar 16:9"</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vs</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"A sleek blue sports car driving down a bustling New York City street in the warm afternoon light, skyscrapers towering overhead, vibrant city life with pedestrians and yellow taxis, dynamic motion blur effect, cinematic realism, sharp details, golden hour lighting, high resolution, 4K--ar 16:9"</a:t>
            </a:r>
            <a:endParaRPr>
              <a:solidFill>
                <a:schemeClr val="dk1"/>
              </a:solidFill>
              <a:latin typeface="Montserrat Medium"/>
              <a:ea typeface="Montserrat Medium"/>
              <a:cs typeface="Montserrat Medium"/>
              <a:sym typeface="Montserrat Medium"/>
            </a:endParaRPr>
          </a:p>
        </p:txBody>
      </p:sp>
      <p:sp>
        <p:nvSpPr>
          <p:cNvPr id="352" name="Google Shape;352;g36979014131_0_168: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36979014131_0_175: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60" name="Google Shape;360;g36979014131_0_17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"Fluffy cat playing with the ball on the wooden floor--ar 16:9"</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vs</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"A fluffy, long-haired cat playfully batting a colorful ball on a polished wooden floor, soft natural sunlight streaming through a nearby window, cozy indoor setting, intricate fur texture, shallow depth of field focusing on the cat’s expressive eyes, warm tones, photorealistic style, ultra detailed, 4K--ar 16:9"</a:t>
            </a:r>
            <a:endParaRPr>
              <a:solidFill>
                <a:schemeClr val="dk1"/>
              </a:solidFill>
              <a:latin typeface="Montserrat Medium"/>
              <a:ea typeface="Montserrat Medium"/>
              <a:cs typeface="Montserrat Medium"/>
              <a:sym typeface="Montserrat Medium"/>
            </a:endParaRPr>
          </a:p>
        </p:txBody>
      </p:sp>
      <p:sp>
        <p:nvSpPr>
          <p:cNvPr id="361" name="Google Shape;361;g36979014131_0_175: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36979014131_0_182: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69" name="Google Shape;369;g36979014131_0_18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"Two woman chatting over table drinking coffee--ar 16:9"</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vs</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"Two women warmly chatting over a rustic wooden table in a cozy café, steaming cups of coffee in front of them, soft morning light filtering through large windows, candid natural expressions, casual stylish outfits, bokeh background with plants and books, intimate atmosphere, photorealistic portrait style, high detail, 4K--ar 16:9"</a:t>
            </a:r>
            <a:endParaRPr>
              <a:solidFill>
                <a:schemeClr val="dk1"/>
              </a:solidFill>
              <a:latin typeface="Montserrat Medium"/>
              <a:ea typeface="Montserrat Medium"/>
              <a:cs typeface="Montserrat Medium"/>
              <a:sym typeface="Montserrat Medium"/>
            </a:endParaRPr>
          </a:p>
        </p:txBody>
      </p:sp>
      <p:sp>
        <p:nvSpPr>
          <p:cNvPr id="370" name="Google Shape;370;g36979014131_0_182: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36979014131_0_123: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8" name="Google Shape;378;g36979014131_0_12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"A small dog staring directly at the camera sitting down in soft lighting"</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vs</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"Portrait of a small dog sitting happily, facing the camera with a focused gaze, soft natural lighting, shallow depth of field, captured with a high-resolution DSLR lens, detailed fur texture, subtle background, studio-style composition, expressive eyes, centered framing"</a:t>
            </a:r>
            <a:endParaRPr>
              <a:solidFill>
                <a:schemeClr val="dk1"/>
              </a:solidFill>
              <a:latin typeface="Montserrat Medium"/>
              <a:ea typeface="Montserrat Medium"/>
              <a:cs typeface="Montserrat Medium"/>
              <a:sym typeface="Montserrat Medium"/>
            </a:endParaRPr>
          </a:p>
        </p:txBody>
      </p:sp>
      <p:sp>
        <p:nvSpPr>
          <p:cNvPr id="379" name="Google Shape;379;g36979014131_0_123: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322134e0031_0_114: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87" name="Google Shape;387;g322134e0031_0_11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Kako bismo poredili rezultujuće slike, koristićemo pristup subjektivnog opažanja, ali sa detaljnom razradom rezonovanja. Takođe ćemo se osvrnuti na druge nesubjektivne tehnike koje postoje.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Procena kvaliteta generisanih slika je često subjektivna jer zavisi od vizuelnog dojma, estetskih preferencija i konteksta primene. Takođe u našem primeru, analiza je rađena na manjem uzorku što predstavlja ograničenje u generalizaciji rezultata.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Fokusirali smo se na sledeće aspekte: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Verodostojnost scene (realizam)</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Kompozicija i jasnoća motiva</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Dobijeni predmeti</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Boje i svetlosni efekti</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Složenost i detaljnost</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Naš zaključak:</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Rezultujuće slike, uz pomoć tehnike prompt engineering-a, najčešće više odgovaraju željenom rezultatu.</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Korišćenjem role based tehnike, dobili smo prompt koji je mnogo bogatiji i vizuelno</a:t>
            </a:r>
            <a:r>
              <a:rPr lang="sr">
                <a:solidFill>
                  <a:schemeClr val="dk1"/>
                </a:solidFill>
                <a:latin typeface="Montserrat Medium"/>
                <a:ea typeface="Montserrat Medium"/>
                <a:cs typeface="Montserrat Medium"/>
                <a:sym typeface="Montserrat Medium"/>
              </a:rPr>
              <a:t> </a:t>
            </a:r>
            <a:r>
              <a:rPr lang="sr">
                <a:solidFill>
                  <a:schemeClr val="dk1"/>
                </a:solidFill>
                <a:latin typeface="Montserrat Medium"/>
                <a:ea typeface="Montserrat Medium"/>
                <a:cs typeface="Montserrat Medium"/>
                <a:sym typeface="Montserrat Medium"/>
              </a:rPr>
              <a:t>precizniji, što značajno olakšava korisnicima koji nemaju puno dodira sa slikom kao kreativnom formom, da dobiju željeni rezultat. Takođe, primećeno je da se prompt engineering lako može automatizovati, te kao takav i sakriti od samog korisnika, dok mu istovremeno pruža bolji rezultat.</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#1 prompt</a:t>
            </a:r>
            <a:endParaRPr b="1">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Kao što se može videti, slika promptovana uz pomoć prompt engineering tehnike je vizuelno upečatljivija i bogatija iz više razloga: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Ima topliju, emocionalno bogatiju atmosferu – zlatne nijanse, meka svetlost i magla zajedno stvaraju osećaj smirenosti i zadivljenosti.</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Kompozicija i dubina: dodati su planinski pejzaž u pozadini, savijanje reke, i mistične senke među drvećem, što stvara jak osećaj dubine i vodi oko posmatrača kroz scenu.</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Detalji i teksture: vide se pažljivo obrađeni detalji poput svetlosti kroz krošnje, i refleksije svetlosti na vodi – sve to pojačava realizam i osećaj prisutnosti. Prva slika je manje detaljna – trava, voda i drveće su prisutni, ali deluju više uniformno i manje realistično.</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Slika koristi toplu, zlatnu paletu koja automatski privlači pažnju i stvara ugođaj ranog, magičnog jutra.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Jednostavno prompt za prvu sliku je kratak i apstraktan – što Midjourney interpretira na jednostavniji način bez umetničke kompleksnosti.</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#2 prompt</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Kao i kod prve, sa drugim promptom smo dobili značajno bolji rezultat:</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Druga slika ima toplo svetlo, jesenje drveće i više prirode — deluje smireno i duboko. Prva je u gradu, deluje užurbano i nema isti ugođaj.</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U drugoj slici čovek gleda u daljinu, što izgleda kao da zaista razmišlja. U prvoj gleda direktno u kameru, kao da pozira.</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Druga je pažljivo komponovana, sa bogatim detaljima i filmskim izgledom. Prva je jednostavnija i manje izražajna.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Prompt za prvu sliku je bio vrlo generički i nije zahtevao sofisticiranu obradu, te je rezultat postigao manji željeni efekat.</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Preostali promptovi</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U većini slučajeva, dobijene slike su mnogo detaljnije i imaju veći stepen upotrebljivosti. Ono što je primećeno je da nekada imaju previše detalja, kao što je slučaj sa primerom </a:t>
            </a:r>
            <a:r>
              <a:rPr b="1" lang="sr">
                <a:solidFill>
                  <a:schemeClr val="dk1"/>
                </a:solidFill>
                <a:latin typeface="Montserrat"/>
                <a:ea typeface="Montserrat"/>
                <a:cs typeface="Montserrat"/>
                <a:sym typeface="Montserrat"/>
              </a:rPr>
              <a:t>#5</a:t>
            </a:r>
            <a:r>
              <a:rPr lang="sr">
                <a:solidFill>
                  <a:schemeClr val="dk1"/>
                </a:solidFill>
                <a:latin typeface="Montserrat Medium"/>
                <a:ea typeface="Montserrat Medium"/>
                <a:cs typeface="Montserrat Medium"/>
                <a:sym typeface="Montserrat Medium"/>
              </a:rPr>
              <a:t> - te je to nekada potrebno ograničiti prilikom promptovanja LLM-a. Takođe, slika generisana poboljšanim promptom kod primera </a:t>
            </a:r>
            <a:r>
              <a:rPr b="1" lang="sr">
                <a:solidFill>
                  <a:schemeClr val="dk1"/>
                </a:solidFill>
                <a:latin typeface="Montserrat"/>
                <a:ea typeface="Montserrat"/>
                <a:cs typeface="Montserrat"/>
                <a:sym typeface="Montserrat"/>
              </a:rPr>
              <a:t>#3</a:t>
            </a:r>
            <a:r>
              <a:rPr lang="sr">
                <a:solidFill>
                  <a:schemeClr val="dk1"/>
                </a:solidFill>
                <a:latin typeface="Montserrat Medium"/>
                <a:ea typeface="Montserrat Medium"/>
                <a:cs typeface="Montserrat Medium"/>
                <a:sym typeface="Montserrat Medium"/>
              </a:rPr>
              <a:t> jeste mnogo detaljnija, ali automobil nije isti, to je još jedno ograničenje kojim se treba baviti, ali je uslovljeno i lošim kvalitetom prvog prompta.</a:t>
            </a:r>
            <a:endParaRPr>
              <a:solidFill>
                <a:schemeClr val="dk1"/>
              </a:solidFill>
              <a:latin typeface="Montserrat Medium"/>
              <a:ea typeface="Montserrat Medium"/>
              <a:cs typeface="Montserrat Medium"/>
              <a:sym typeface="Montserrat Medium"/>
            </a:endParaRPr>
          </a:p>
        </p:txBody>
      </p:sp>
      <p:sp>
        <p:nvSpPr>
          <p:cNvPr id="388" name="Google Shape;388;g322134e0031_0_114: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6e7927b1be_0_0: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94" name="Google Shape;394;g36e7927b1be_0_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Dalje istraživanje u ovom domenu bilo bi usmereno ka tome kako dalje poboljšati prompt korišćenjem tehnika prompt engineering-a u različitim kategorijama slike, kao i kako adekvatno koristiti tehnike evaluacije rezultata modela za generisanje slika, a da to nije samo “u oku posmatrača”.  Takođe, pronaći način kako ograničiti broj detalja (nekad se dobije previše), pa bi smo se osvrnuli i na bolje kalupiranje slika, te smanjili broj opcija LLM-u kako bismo dobili adekvatnije slike.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Ukratko, osvrnućemo se na to kako literatura rešava problem evaluacije: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Subjektivne tehnike (bazirane na ljudskoj percepciji):</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a:buChar char="●"/>
            </a:pPr>
            <a:r>
              <a:rPr b="1" lang="sr">
                <a:solidFill>
                  <a:schemeClr val="dk1"/>
                </a:solidFill>
                <a:latin typeface="Montserrat"/>
                <a:ea typeface="Montserrat"/>
                <a:cs typeface="Montserrat"/>
                <a:sym typeface="Montserrat"/>
              </a:rPr>
              <a:t>Korisničke ocene i ankete</a:t>
            </a:r>
            <a:endParaRPr b="1">
              <a:solidFill>
                <a:schemeClr val="dk1"/>
              </a:solidFill>
              <a:latin typeface="Montserrat"/>
              <a:ea typeface="Montserrat"/>
              <a:cs typeface="Montserrat"/>
              <a:sym typeface="Montserrat"/>
            </a:endParaRPr>
          </a:p>
          <a:p>
            <a:pPr indent="457200" lvl="0" marL="457200" rtl="0" algn="l">
              <a:spcBef>
                <a:spcPts val="0"/>
              </a:spcBef>
              <a:spcAft>
                <a:spcPts val="0"/>
              </a:spcAft>
              <a:buNone/>
            </a:pPr>
            <a:r>
              <a:rPr lang="sr">
                <a:solidFill>
                  <a:schemeClr val="dk1"/>
                </a:solidFill>
                <a:latin typeface="Montserrat Medium"/>
                <a:ea typeface="Montserrat Medium"/>
                <a:cs typeface="Montserrat Medium"/>
                <a:sym typeface="Montserrat Medium"/>
              </a:rPr>
              <a:t>Učesnici ocenjuju slike po kriterijumima: estetika, realizam, kreativnost, itd.</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a:buChar char="●"/>
            </a:pPr>
            <a:r>
              <a:rPr b="1" lang="sr">
                <a:solidFill>
                  <a:schemeClr val="dk1"/>
                </a:solidFill>
                <a:latin typeface="Montserrat"/>
                <a:ea typeface="Montserrat"/>
                <a:cs typeface="Montserrat"/>
                <a:sym typeface="Montserrat"/>
              </a:rPr>
              <a:t>Stručna evaluacija</a:t>
            </a:r>
            <a:endParaRPr b="1">
              <a:solidFill>
                <a:schemeClr val="dk1"/>
              </a:solidFill>
              <a:latin typeface="Montserrat"/>
              <a:ea typeface="Montserrat"/>
              <a:cs typeface="Montserrat"/>
              <a:sym typeface="Montserrat"/>
            </a:endParaRPr>
          </a:p>
          <a:p>
            <a:pPr indent="457200" lvl="0" marL="457200" rtl="0" algn="l">
              <a:spcBef>
                <a:spcPts val="0"/>
              </a:spcBef>
              <a:spcAft>
                <a:spcPts val="0"/>
              </a:spcAft>
              <a:buNone/>
            </a:pPr>
            <a:r>
              <a:rPr lang="sr">
                <a:solidFill>
                  <a:schemeClr val="dk1"/>
                </a:solidFill>
                <a:latin typeface="Montserrat Medium"/>
                <a:ea typeface="Montserrat Medium"/>
                <a:cs typeface="Montserrat Medium"/>
                <a:sym typeface="Montserrat Medium"/>
              </a:rPr>
              <a:t>Umetnici, dizajneri ili eksperti ocenjuju kvalitet iz svoje perspektive.</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a:buChar char="●"/>
            </a:pPr>
            <a:r>
              <a:rPr b="1" lang="sr">
                <a:solidFill>
                  <a:schemeClr val="dk1"/>
                </a:solidFill>
                <a:latin typeface="Montserrat"/>
                <a:ea typeface="Montserrat"/>
                <a:cs typeface="Montserrat"/>
                <a:sym typeface="Montserrat"/>
              </a:rPr>
              <a:t>A/B testiranje</a:t>
            </a:r>
            <a:endParaRPr b="1">
              <a:solidFill>
                <a:schemeClr val="dk1"/>
              </a:solidFill>
              <a:latin typeface="Montserrat"/>
              <a:ea typeface="Montserrat"/>
              <a:cs typeface="Montserrat"/>
              <a:sym typeface="Montserrat"/>
            </a:endParaRPr>
          </a:p>
          <a:p>
            <a:pPr indent="457200" lvl="0" marL="457200" rtl="0" algn="l">
              <a:spcBef>
                <a:spcPts val="0"/>
              </a:spcBef>
              <a:spcAft>
                <a:spcPts val="0"/>
              </a:spcAft>
              <a:buNone/>
            </a:pPr>
            <a:r>
              <a:rPr lang="sr">
                <a:solidFill>
                  <a:schemeClr val="dk1"/>
                </a:solidFill>
                <a:latin typeface="Montserrat Medium"/>
                <a:ea typeface="Montserrat Medium"/>
                <a:cs typeface="Montserrat Medium"/>
                <a:sym typeface="Montserrat Medium"/>
              </a:rPr>
              <a:t>Prikazuju se dve verzije slike korisnicima te se posmatra koje ostvaruju bolji efekat.</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Objektivne (ne-subjektivne) tehnike (zasnovane na algoritamski merljivim rezultatima):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a:buChar char="●"/>
            </a:pPr>
            <a:r>
              <a:rPr b="1" lang="sr">
                <a:solidFill>
                  <a:schemeClr val="dk1"/>
                </a:solidFill>
                <a:latin typeface="Montserrat"/>
                <a:ea typeface="Montserrat"/>
                <a:cs typeface="Montserrat"/>
                <a:sym typeface="Montserrat"/>
              </a:rPr>
              <a:t>FID (Fréchet Inception Distance)</a:t>
            </a:r>
            <a:endParaRPr b="1">
              <a:solidFill>
                <a:schemeClr val="dk1"/>
              </a:solidFill>
              <a:latin typeface="Montserrat"/>
              <a:ea typeface="Montserrat"/>
              <a:cs typeface="Montserrat"/>
              <a:sym typeface="Montserrat"/>
            </a:endParaRPr>
          </a:p>
          <a:p>
            <a:pPr indent="457200" lvl="0" marL="457200" rtl="0" algn="l">
              <a:spcBef>
                <a:spcPts val="0"/>
              </a:spcBef>
              <a:spcAft>
                <a:spcPts val="0"/>
              </a:spcAft>
              <a:buNone/>
            </a:pPr>
            <a:r>
              <a:rPr lang="sr">
                <a:solidFill>
                  <a:schemeClr val="dk1"/>
                </a:solidFill>
                <a:latin typeface="Montserrat Medium"/>
                <a:ea typeface="Montserrat Medium"/>
                <a:cs typeface="Montserrat Medium"/>
                <a:sym typeface="Montserrat Medium"/>
              </a:rPr>
              <a:t>Mera koliko su generisane slike slične pravim slikama (niži = bolje).</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a:buChar char="●"/>
            </a:pPr>
            <a:r>
              <a:rPr b="1" lang="sr">
                <a:solidFill>
                  <a:schemeClr val="dk1"/>
                </a:solidFill>
                <a:latin typeface="Montserrat"/>
                <a:ea typeface="Montserrat"/>
                <a:cs typeface="Montserrat"/>
                <a:sym typeface="Montserrat"/>
              </a:rPr>
              <a:t>IS (Inception Score)</a:t>
            </a:r>
            <a:endParaRPr b="1">
              <a:solidFill>
                <a:schemeClr val="dk1"/>
              </a:solidFill>
              <a:latin typeface="Montserrat"/>
              <a:ea typeface="Montserrat"/>
              <a:cs typeface="Montserrat"/>
              <a:sym typeface="Montserrat"/>
            </a:endParaRPr>
          </a:p>
          <a:p>
            <a:pPr indent="457200" lvl="0" marL="457200" rtl="0" algn="l">
              <a:spcBef>
                <a:spcPts val="0"/>
              </a:spcBef>
              <a:spcAft>
                <a:spcPts val="0"/>
              </a:spcAft>
              <a:buNone/>
            </a:pPr>
            <a:r>
              <a:rPr lang="sr">
                <a:solidFill>
                  <a:schemeClr val="dk1"/>
                </a:solidFill>
                <a:latin typeface="Montserrat Medium"/>
                <a:ea typeface="Montserrat Medium"/>
                <a:cs typeface="Montserrat Medium"/>
                <a:sym typeface="Montserrat Medium"/>
              </a:rPr>
              <a:t>Kombinuje kvalitet i raznolikost slika (viši = bolje).</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a:buChar char="●"/>
            </a:pPr>
            <a:r>
              <a:rPr b="1" lang="sr">
                <a:solidFill>
                  <a:schemeClr val="dk1"/>
                </a:solidFill>
                <a:latin typeface="Montserrat"/>
                <a:ea typeface="Montserrat"/>
                <a:cs typeface="Montserrat"/>
                <a:sym typeface="Montserrat"/>
              </a:rPr>
              <a:t>CLIPScore</a:t>
            </a:r>
            <a:endParaRPr b="1">
              <a:solidFill>
                <a:schemeClr val="dk1"/>
              </a:solidFill>
              <a:latin typeface="Montserrat"/>
              <a:ea typeface="Montserrat"/>
              <a:cs typeface="Montserrat"/>
              <a:sym typeface="Montserrat"/>
            </a:endParaRPr>
          </a:p>
          <a:p>
            <a:pPr indent="457200" lvl="0" marL="457200" rtl="0" algn="l">
              <a:spcBef>
                <a:spcPts val="0"/>
              </a:spcBef>
              <a:spcAft>
                <a:spcPts val="0"/>
              </a:spcAft>
              <a:buNone/>
            </a:pPr>
            <a:r>
              <a:rPr lang="sr">
                <a:solidFill>
                  <a:schemeClr val="dk1"/>
                </a:solidFill>
                <a:latin typeface="Montserrat Medium"/>
                <a:ea typeface="Montserrat Medium"/>
                <a:cs typeface="Montserrat Medium"/>
                <a:sym typeface="Montserrat Medium"/>
              </a:rPr>
              <a:t>Poređenje teksta prompta i slike pomoću CLIP modela (koliko slika "odgovara" promptu).</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a:buChar char="●"/>
            </a:pPr>
            <a:r>
              <a:rPr b="1" lang="sr">
                <a:solidFill>
                  <a:schemeClr val="dk1"/>
                </a:solidFill>
                <a:latin typeface="Montserrat"/>
                <a:ea typeface="Montserrat"/>
                <a:cs typeface="Montserrat"/>
                <a:sym typeface="Montserrat"/>
              </a:rPr>
              <a:t>Precision &amp; Recall za slike</a:t>
            </a:r>
            <a:endParaRPr b="1">
              <a:solidFill>
                <a:schemeClr val="dk1"/>
              </a:solidFill>
              <a:latin typeface="Montserrat"/>
              <a:ea typeface="Montserrat"/>
              <a:cs typeface="Montserrat"/>
              <a:sym typeface="Montserrat"/>
            </a:endParaRPr>
          </a:p>
          <a:p>
            <a:pPr indent="457200" lvl="0" marL="457200" rtl="0" algn="l">
              <a:spcBef>
                <a:spcPts val="0"/>
              </a:spcBef>
              <a:spcAft>
                <a:spcPts val="0"/>
              </a:spcAft>
              <a:buNone/>
            </a:pPr>
            <a:r>
              <a:rPr lang="sr">
                <a:solidFill>
                  <a:schemeClr val="dk1"/>
                </a:solidFill>
                <a:latin typeface="Montserrat Medium"/>
                <a:ea typeface="Montserrat Medium"/>
                <a:cs typeface="Montserrat Medium"/>
                <a:sym typeface="Montserrat Medium"/>
              </a:rPr>
              <a:t>Preciznost = koliko su slike realistične; odziv = raznolikost sadržaja.</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a:buChar char="●"/>
            </a:pPr>
            <a:r>
              <a:rPr b="1" lang="sr">
                <a:solidFill>
                  <a:schemeClr val="dk1"/>
                </a:solidFill>
                <a:latin typeface="Montserrat"/>
                <a:ea typeface="Montserrat"/>
                <a:cs typeface="Montserrat"/>
                <a:sym typeface="Montserrat"/>
              </a:rPr>
              <a:t>Metrike kvaliteta slike</a:t>
            </a:r>
            <a:endParaRPr b="1">
              <a:solidFill>
                <a:schemeClr val="dk1"/>
              </a:solidFill>
              <a:latin typeface="Montserrat"/>
              <a:ea typeface="Montserrat"/>
              <a:cs typeface="Montserrat"/>
              <a:sym typeface="Montserrat"/>
            </a:endParaRPr>
          </a:p>
          <a:p>
            <a:pPr indent="457200" lvl="0" marL="45720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SSIM, PSNR, NIQE, BRISQUE – tehnička ocena oštrine, šuma i strukture slike.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Kombinovane tehnike: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Često se kombinuju kvantitativne metrike sa ljudskom evaluacijom, kako bi se dobio širi uvid u kvalitet i korisnost generisanih slika.</a:t>
            </a:r>
            <a:endParaRPr b="1">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Za sveobuhvatnu i pouzdaniju evaluaciju potrebno je koristiti veći broj primera i kombinovati objektivne i subjektivne metode. U daljim koracima možemo planirati organizaciju anketa ili primenu standardnih metrike na veći skup generisanih slika. Iako je prompt engineering pokazao vidljive prednosti u ovom ograničenom uzorku, dublja i kvantifikovana analiza bi dodatno osnažila nalaze.</a:t>
            </a:r>
            <a:endParaRPr>
              <a:solidFill>
                <a:schemeClr val="dk1"/>
              </a:solidFill>
              <a:latin typeface="Montserrat Medium"/>
              <a:ea typeface="Montserrat Medium"/>
              <a:cs typeface="Montserrat Medium"/>
              <a:sym typeface="Montserrat Medium"/>
            </a:endParaRPr>
          </a:p>
        </p:txBody>
      </p:sp>
      <p:sp>
        <p:nvSpPr>
          <p:cNvPr id="395" name="Google Shape;395;g36e7927b1be_0_0: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6979014131_0_151: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9" name="Google Shape;159;g36979014131_0_15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Montserrat Medium"/>
              <a:ea typeface="Montserrat Medium"/>
              <a:cs typeface="Montserrat Medium"/>
              <a:sym typeface="Montserrat Medium"/>
            </a:endParaRPr>
          </a:p>
        </p:txBody>
      </p:sp>
      <p:sp>
        <p:nvSpPr>
          <p:cNvPr id="160" name="Google Shape;160;g36979014131_0_151: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215a5f8c40_0_135: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6" name="Google Shape;166;g3215a5f8c40_0_13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Tema kojom se bavimo spada pod oblast</a:t>
            </a:r>
            <a:r>
              <a:rPr i="1" lang="sr">
                <a:solidFill>
                  <a:schemeClr val="dk1"/>
                </a:solidFill>
                <a:latin typeface="Montserrat Medium"/>
                <a:ea typeface="Montserrat Medium"/>
                <a:cs typeface="Montserrat Medium"/>
                <a:sym typeface="Montserrat Medium"/>
              </a:rPr>
              <a:t> AI Creativity</a:t>
            </a:r>
            <a:r>
              <a:rPr lang="sr">
                <a:solidFill>
                  <a:schemeClr val="dk1"/>
                </a:solidFill>
                <a:latin typeface="Montserrat Medium"/>
                <a:ea typeface="Montserrat Medium"/>
                <a:cs typeface="Montserrat Medium"/>
                <a:sym typeface="Montserrat Medium"/>
              </a:rPr>
              <a:t>-ja i predstavlja sposobnost veštačke inteligencije da stvara originalna dela u oblastima poput ilustracije, muzike, pisanja, dizajna i drugih.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To obuhvata: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1. Kreiranje sadržaja: Generisanje slika, muzike, priča i drugih umetničkih dela prema zadatim parametrima ili promptovima.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2. Pomoć stvaraocima: Poboljšavanje ideja i pružanje inspiracije kroz interaktivnu kolaboraciju između AI sistema i korisnika.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3. Automatizaciju procesa: Optimizacija zadataka poput dizajna proizvoda, brendiranja ili generisanja vizualnog sadržaja.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U okviru AI kreativnosti, modeli za generisanje slika su često u centru pažnje, jer rešavaju mnoštvo problema ali i stvaraju kontroverze. </a:t>
            </a:r>
            <a:endParaRPr>
              <a:solidFill>
                <a:schemeClr val="dk1"/>
              </a:solidFill>
              <a:latin typeface="Montserrat Medium"/>
              <a:ea typeface="Montserrat Medium"/>
              <a:cs typeface="Montserrat Medium"/>
              <a:sym typeface="Montserrat Medium"/>
            </a:endParaRPr>
          </a:p>
        </p:txBody>
      </p:sp>
      <p:sp>
        <p:nvSpPr>
          <p:cNvPr id="167" name="Google Shape;167;g3215a5f8c40_0_135: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6979014131_0_4: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3" name="Google Shape;173;g36979014131_0_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Modeli za generisanje slika predstavljaju napredne AI </a:t>
            </a:r>
            <a:r>
              <a:rPr lang="sr">
                <a:solidFill>
                  <a:schemeClr val="dk1"/>
                </a:solidFill>
                <a:latin typeface="Montserrat Medium"/>
                <a:ea typeface="Montserrat Medium"/>
                <a:cs typeface="Montserrat Medium"/>
                <a:sym typeface="Montserrat Medium"/>
              </a:rPr>
              <a:t>sisteme</a:t>
            </a:r>
            <a:r>
              <a:rPr lang="sr">
                <a:solidFill>
                  <a:schemeClr val="dk1"/>
                </a:solidFill>
                <a:latin typeface="Montserrat Medium"/>
                <a:ea typeface="Montserrat Medium"/>
                <a:cs typeface="Montserrat Medium"/>
                <a:sym typeface="Montserrat Medium"/>
              </a:rPr>
              <a:t> koji, na osnovu tekstualnog opisa, mogu da generišu potpuno nove slike – ne modifikuju postojeće, već stvaraju vizuelni sadržaj od nule. Ovi modeli mogu da proizvedu širok spektar stilova – od fotorealističnih do stilizovanih i apstraktnih prikaza.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Jedna od njihovih ključnih karakteristika je njihova oslonjenost na preciznost tekstualnog unosa: što je opis detaljniji i jasniji, to će generisana slika verovatnije odgovarati željenom sadržaju.</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Proces učenja je sličan kod svih modela za generisanje slika i sastoji se od više koraka: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b="1" lang="sr">
                <a:solidFill>
                  <a:schemeClr val="dk1"/>
                </a:solidFill>
                <a:latin typeface="Montserrat"/>
                <a:ea typeface="Montserrat"/>
                <a:cs typeface="Montserrat"/>
                <a:sym typeface="Montserrat"/>
              </a:rPr>
              <a:t>1. Prikupljanje podataka</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Model se trenira na velikom skupu podataka koji sadrži parove: slika - opis u tekstu, npr. slika čoveka + tekst "A man sitting on a bench looking at the distance".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2. Kodiranje teksta i slike</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Da bi model mogao da "razume" slike i tekst, potrebno je da ih pretvori u numeričke reprezentacije, odnosno embeddinge: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Slike se kodiraju pomoću konvolucionih neuronskih mreža (CNN) ili autoenkodera u vektore koji predstavljaju njihove vizuelne karakteristike.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Tekstualni opisi se kodiraju pomoću transformer arhitektura, najčešće modelima poput CLIP-a, koji uče zajednički prostor značenja za tekst i sliku.</a:t>
            </a:r>
            <a:endParaRPr b="1">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b="1" lang="sr">
                <a:solidFill>
                  <a:schemeClr val="dk1"/>
                </a:solidFill>
                <a:latin typeface="Montserrat"/>
                <a:ea typeface="Montserrat"/>
                <a:cs typeface="Montserrat"/>
                <a:sym typeface="Montserrat"/>
              </a:rPr>
              <a:t>3. Učenje odnosa (mapiranje teksta na slike)</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Cilj modela je da nauči kako se pojedine reči i fraze iz teksta povezuju sa konkretnim vizuelnim osobinama (oblicima, bojama, rasporedom elemenata na slici). Drugim rečima, model gradi mapu između značenja teksta i potencijalnih vizuelnih prikaza.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4. Difuzija – simulacija šuma</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Treniranje tehnikom difuzije (</a:t>
            </a:r>
            <a:r>
              <a:rPr lang="sr">
                <a:solidFill>
                  <a:schemeClr val="dk1"/>
                </a:solidFill>
                <a:latin typeface="Montserrat Medium"/>
                <a:ea typeface="Montserrat Medium"/>
                <a:cs typeface="Montserrat Medium"/>
                <a:sym typeface="Montserrat Medium"/>
              </a:rPr>
              <a:t>naziv preuzet iz fizike)</a:t>
            </a:r>
            <a:r>
              <a:rPr lang="sr">
                <a:solidFill>
                  <a:schemeClr val="dk1"/>
                </a:solidFill>
                <a:latin typeface="Montserrat Medium"/>
                <a:ea typeface="Montserrat Medium"/>
                <a:cs typeface="Montserrat Medium"/>
                <a:sym typeface="Montserrat Medium"/>
              </a:rPr>
              <a:t> uključuje dva procesa: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b="1" lang="sr">
                <a:solidFill>
                  <a:schemeClr val="dk1"/>
                </a:solidFill>
                <a:latin typeface="Montserrat"/>
                <a:ea typeface="Montserrat"/>
                <a:cs typeface="Montserrat"/>
                <a:sym typeface="Montserrat"/>
              </a:rPr>
              <a:t>a)</a:t>
            </a:r>
            <a:r>
              <a:rPr lang="sr">
                <a:solidFill>
                  <a:schemeClr val="dk1"/>
                </a:solidFill>
                <a:latin typeface="Montserrat Medium"/>
                <a:ea typeface="Montserrat Medium"/>
                <a:cs typeface="Montserrat Medium"/>
                <a:sym typeface="Montserrat Medium"/>
              </a:rPr>
              <a:t> Dodavanje šuma (noising):</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Model uzima pravu sliku i postepeno joj dodaje šum sve dok ne bude skroz "pošumljena", koriseći algoritam normalne (Gausove) raspodele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b="1" lang="sr">
                <a:solidFill>
                  <a:schemeClr val="dk1"/>
                </a:solidFill>
                <a:latin typeface="Montserrat"/>
                <a:ea typeface="Montserrat"/>
                <a:cs typeface="Montserrat"/>
                <a:sym typeface="Montserrat"/>
              </a:rPr>
              <a:t>b)</a:t>
            </a:r>
            <a:r>
              <a:rPr lang="sr">
                <a:solidFill>
                  <a:schemeClr val="dk1"/>
                </a:solidFill>
                <a:latin typeface="Montserrat Medium"/>
                <a:ea typeface="Montserrat Medium"/>
                <a:cs typeface="Montserrat Medium"/>
                <a:sym typeface="Montserrat Medium"/>
              </a:rPr>
              <a:t> Uklanjanje šuma (denoising):</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U ovom obrnutom procesu model uči da vrati originalnu sliku iz šuma.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U svakom koraku koristi tekst da zna šta pokušava da stvori.</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Ukratko, model uči kako da "odšumi" nasumičan šum u realističnu sliku koja odgovara tekstu.</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5. Više ponavljanja</a:t>
            </a:r>
            <a:endParaRPr b="1">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Model prolazi kroz ceo skup podataka više puta (često stotinama puta).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U svakom prolazu uči sve bolje da predviđa slike koje odgovaraju opisima.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p:txBody>
      </p:sp>
      <p:sp>
        <p:nvSpPr>
          <p:cNvPr id="174" name="Google Shape;174;g36979014131_0_4: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215a5f8c40_0_156: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0" name="Google Shape;180;g3215a5f8c40_0_15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Pošto arhitektura Midjourney modela nije javno dostupna, kao ni detalji o njegovom internom funkcionisanju, prikazana je arhitektura Stable Diffusion modela – kao referentna tačka koja pruža uvid u osnovne principe rada takvih modela. U stručnim krugovima se pretpostavlja da i Midjourney koristi slične mehanizme, uz određene varijacije i optimizacije.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U srži Stable Diffusion nalazi se neuralna mreža obučena uz pomoć tehnike difuzije, koji smo prethodno razradili.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Generisanje slike kod Stable Diffusion modela: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b="1" lang="sr">
                <a:solidFill>
                  <a:schemeClr val="dk1"/>
                </a:solidFill>
                <a:latin typeface="Montserrat"/>
                <a:ea typeface="Montserrat"/>
                <a:cs typeface="Montserrat"/>
                <a:sym typeface="Montserrat"/>
              </a:rPr>
              <a:t>Unos teksta i enkodovanje značenja (tekstualni embedding)</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Proces počinje unosom tekstualnog opisa (prompta), koji se zatim obrađuje pomoću jezičkog modela CLIP. CLIP mapira tekst u tzv. latentni tekstualni vektor – kompaktnu numeričku reprezentaciju značenja teksta. Ovaj vektor predstavlja osnovu na osnovu koje će se kasnije oblikovati slika.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Rad u latentnom prostoru slike</a:t>
            </a:r>
            <a:endParaRPr b="1">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Umesto da direktno manipuliše pikselima, Stable Diffusion koristi latentni prostor slike – kompresovanu apstraktnu verziju slike koju proizvodi </a:t>
            </a:r>
            <a:r>
              <a:rPr i="1" lang="sr">
                <a:solidFill>
                  <a:schemeClr val="dk1"/>
                </a:solidFill>
                <a:latin typeface="Montserrat Medium"/>
                <a:ea typeface="Montserrat Medium"/>
                <a:cs typeface="Montserrat Medium"/>
                <a:sym typeface="Montserrat Medium"/>
              </a:rPr>
              <a:t>Variational Autoencoder (VAE)</a:t>
            </a:r>
            <a:r>
              <a:rPr lang="sr">
                <a:solidFill>
                  <a:schemeClr val="dk1"/>
                </a:solidFill>
                <a:latin typeface="Montserrat Medium"/>
                <a:ea typeface="Montserrat Medium"/>
                <a:cs typeface="Montserrat Medium"/>
                <a:sym typeface="Montserrat Medium"/>
              </a:rPr>
              <a:t>. Na ovaj način se znatno smanjuje kompleksnost podataka, što modelu omogućava efikasnije učenje i generisanje.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Otklanjanje šuma - sampliranje</a:t>
            </a:r>
            <a:endParaRPr b="1">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Znajući da se u procesu pošumljavanja koristi Gausova (normalna) raspodela, model koristi takvu sliku (sample) te od potpuno pošumljene slike iterativno krene da je pretvara u smislenu reprezentaciju slike. Ovaj proces vodi </a:t>
            </a:r>
            <a:r>
              <a:rPr i="1" lang="sr">
                <a:solidFill>
                  <a:schemeClr val="dk1"/>
                </a:solidFill>
                <a:latin typeface="Montserrat Medium"/>
                <a:ea typeface="Montserrat Medium"/>
                <a:cs typeface="Montserrat Medium"/>
                <a:sym typeface="Montserrat Medium"/>
              </a:rPr>
              <a:t>Denoising U-Net</a:t>
            </a:r>
            <a:r>
              <a:rPr lang="sr">
                <a:solidFill>
                  <a:schemeClr val="dk1"/>
                </a:solidFill>
                <a:latin typeface="Montserrat Medium"/>
                <a:ea typeface="Montserrat Medium"/>
                <a:cs typeface="Montserrat Medium"/>
                <a:sym typeface="Montserrat Medium"/>
              </a:rPr>
              <a:t> mreža, koja korak po korak otklanja šum.</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Kako bi se šum otklanjao u pravom pravcu (shodno promptu). tokom svakog koraka, model koristi </a:t>
            </a:r>
            <a:r>
              <a:rPr i="1" lang="sr">
                <a:solidFill>
                  <a:schemeClr val="dk1"/>
                </a:solidFill>
                <a:latin typeface="Montserrat Medium"/>
                <a:ea typeface="Montserrat Medium"/>
                <a:cs typeface="Montserrat Medium"/>
                <a:sym typeface="Montserrat Medium"/>
              </a:rPr>
              <a:t>cross-attention</a:t>
            </a:r>
            <a:r>
              <a:rPr lang="sr">
                <a:solidFill>
                  <a:schemeClr val="dk1"/>
                </a:solidFill>
                <a:latin typeface="Montserrat Medium"/>
                <a:ea typeface="Montserrat Medium"/>
                <a:cs typeface="Montserrat Medium"/>
                <a:sym typeface="Montserrat Medium"/>
              </a:rPr>
              <a:t> mehanizam kako bi povezao značenje tekstualnog prompta sa delovima slike u nastajanju.</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Dekodovanje latentne slike u piksele</a:t>
            </a:r>
            <a:endParaRPr b="1">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Nakon što je denoising proces završen, "očišćena" latentna reprezentacija se pretvara nazad u vidljivu sliku pomoću dekodera VAE-a. Rezultat je slika u piksel prostoru – vizuelna interpretacija početnog teksta.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Rezultat</a:t>
            </a:r>
            <a:endParaRPr b="1">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Finalna slika je rezultat više stotina iteracija "odšumljavanja", vođenih tekstom. Što je opis precizniji i kreativniji, veće su šanse da će i generisana slika biti kvalitetna i semantički bogata.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p:txBody>
      </p:sp>
      <p:sp>
        <p:nvSpPr>
          <p:cNvPr id="181" name="Google Shape;181;g3215a5f8c40_0_156: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6979014131_0_57: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7" name="Google Shape;187;g36979014131_0_57: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Pored dobro poznatih DALL-E 2 i Stable Diffusion modela, Midjourney se brendirao kao lider u oblasti, sa posvećenom i aktivnom zajednicom koja konstantno raste. Fokusiran je na umetnički kvalitet i često se koristi za stvaranje unikatnih i kreativnih slika.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Shodno tome da istražujemo kako nam prompt engineering tehnike pomažu da generišemo slike, osvrnućemo se na prompting </a:t>
            </a:r>
            <a:r>
              <a:rPr lang="sr">
                <a:solidFill>
                  <a:schemeClr val="dk1"/>
                </a:solidFill>
                <a:latin typeface="Montserrat Medium"/>
                <a:ea typeface="Montserrat Medium"/>
                <a:cs typeface="Montserrat Medium"/>
                <a:sym typeface="Montserrat Medium"/>
              </a:rPr>
              <a:t>upustvo</a:t>
            </a:r>
            <a:r>
              <a:rPr lang="sr">
                <a:solidFill>
                  <a:schemeClr val="dk1"/>
                </a:solidFill>
                <a:latin typeface="Montserrat Medium"/>
                <a:ea typeface="Montserrat Medium"/>
                <a:cs typeface="Montserrat Medium"/>
                <a:sym typeface="Montserrat Medium"/>
              </a:rPr>
              <a:t> koje se može pronaći na veb stranici Midjourney-a, u okviru dokumenta </a:t>
            </a:r>
            <a:r>
              <a:rPr lang="sr" u="sng">
                <a:solidFill>
                  <a:schemeClr val="hlink"/>
                </a:solidFill>
                <a:latin typeface="Montserrat Medium"/>
                <a:ea typeface="Montserrat Medium"/>
                <a:cs typeface="Montserrat Medium"/>
                <a:sym typeface="Montserrat Medium"/>
                <a:hlinkClick r:id="rId2"/>
              </a:rPr>
              <a:t>Prompt-Basics</a:t>
            </a:r>
            <a:r>
              <a:rPr lang="sr">
                <a:solidFill>
                  <a:schemeClr val="dk1"/>
                </a:solidFill>
                <a:latin typeface="Montserrat Medium"/>
                <a:ea typeface="Montserrat Medium"/>
                <a:cs typeface="Montserrat Medium"/>
                <a:sym typeface="Montserrat Medium"/>
              </a:rPr>
              <a:t>, a koji ima za cilj da uputi kako Midjourney promptovati na pravi način kako bi se povećale šanse da se dobiju željeni rezultati.</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Ukratko, osnovne preporuke su sledeće:</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Jednostavni, jasni opisi, daju bolje slike nego duga lista instrukcija</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Biranje pravih reči, npr. umesto "big", koristi "huge", "gigantic" ili "enormous" – precizniji pridevi poboljšavaju konačni rezultat</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Brojčana preciznost, ako želiš npr. “tri mačke”, izričito treba napisati "three cats" a ne "cats"</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Fokusiranje prompta na ono što želiš, ne na ono što ne želiš. Na primer, umesto "bez sunca", opišeš šta želiš videti. Ako baš trebaš izuzeti nešto, koristi --no komandu.</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Dodavanje samo onih detalje koji su bitni. Minimum detalja ostavlja Midjourney-u više kreativnosti, dok detalji daju veći nadzor.</a:t>
            </a:r>
            <a:endParaRPr>
              <a:solidFill>
                <a:schemeClr val="dk1"/>
              </a:solidFill>
              <a:latin typeface="Montserrat Medium"/>
              <a:ea typeface="Montserrat Medium"/>
              <a:cs typeface="Montserrat Medium"/>
              <a:sym typeface="Montserrat Medium"/>
            </a:endParaRPr>
          </a:p>
          <a:p>
            <a:pPr indent="45720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Treba obuhvatiti što više relevantnih elemenata:</a:t>
            </a:r>
            <a:endParaRPr>
              <a:solidFill>
                <a:schemeClr val="dk1"/>
              </a:solidFill>
              <a:latin typeface="Montserrat Medium"/>
              <a:ea typeface="Montserrat Medium"/>
              <a:cs typeface="Montserrat Medium"/>
              <a:sym typeface="Montserrat Medium"/>
            </a:endParaRPr>
          </a:p>
          <a:p>
            <a:pPr indent="-317500" lvl="0" marL="9144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Predmet – što je fokus slike - npr. osoba, životinja, scena…</a:t>
            </a:r>
            <a:endParaRPr>
              <a:solidFill>
                <a:schemeClr val="dk1"/>
              </a:solidFill>
              <a:latin typeface="Montserrat Medium"/>
              <a:ea typeface="Montserrat Medium"/>
              <a:cs typeface="Montserrat Medium"/>
              <a:sym typeface="Montserrat Medium"/>
            </a:endParaRPr>
          </a:p>
          <a:p>
            <a:pPr indent="-317500" lvl="0" marL="9144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Medij – npr. fotka, ilustracija, skulptura, crtež itd.</a:t>
            </a:r>
            <a:endParaRPr>
              <a:solidFill>
                <a:schemeClr val="dk1"/>
              </a:solidFill>
              <a:latin typeface="Montserrat Medium"/>
              <a:ea typeface="Montserrat Medium"/>
              <a:cs typeface="Montserrat Medium"/>
              <a:sym typeface="Montserrat Medium"/>
            </a:endParaRPr>
          </a:p>
          <a:p>
            <a:pPr indent="-317500" lvl="0" marL="9144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Okruženje - npr. unutra, napolju, svemir, pod vodom…</a:t>
            </a:r>
            <a:endParaRPr>
              <a:solidFill>
                <a:schemeClr val="dk1"/>
              </a:solidFill>
              <a:latin typeface="Montserrat Medium"/>
              <a:ea typeface="Montserrat Medium"/>
              <a:cs typeface="Montserrat Medium"/>
              <a:sym typeface="Montserrat Medium"/>
            </a:endParaRPr>
          </a:p>
          <a:p>
            <a:pPr indent="-317500" lvl="0" marL="9144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Osvjetljenje – npr. ambijentalno, studijsko, </a:t>
            </a:r>
            <a:endParaRPr>
              <a:solidFill>
                <a:schemeClr val="dk1"/>
              </a:solidFill>
              <a:latin typeface="Montserrat Medium"/>
              <a:ea typeface="Montserrat Medium"/>
              <a:cs typeface="Montserrat Medium"/>
              <a:sym typeface="Montserrat Medium"/>
            </a:endParaRPr>
          </a:p>
          <a:p>
            <a:pPr indent="-317500" lvl="0" marL="9144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Boje – npr. jarke, pastelne, crno-bele…</a:t>
            </a:r>
            <a:endParaRPr>
              <a:solidFill>
                <a:schemeClr val="dk1"/>
              </a:solidFill>
              <a:latin typeface="Montserrat Medium"/>
              <a:ea typeface="Montserrat Medium"/>
              <a:cs typeface="Montserrat Medium"/>
              <a:sym typeface="Montserrat Medium"/>
            </a:endParaRPr>
          </a:p>
          <a:p>
            <a:pPr indent="-317500" lvl="0" marL="9144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Raspoloženje – npr. vedro, melanholično, energično…</a:t>
            </a:r>
            <a:endParaRPr>
              <a:solidFill>
                <a:schemeClr val="dk1"/>
              </a:solidFill>
              <a:latin typeface="Montserrat Medium"/>
              <a:ea typeface="Montserrat Medium"/>
              <a:cs typeface="Montserrat Medium"/>
              <a:sym typeface="Montserrat Medium"/>
            </a:endParaRPr>
          </a:p>
          <a:p>
            <a:pPr indent="-317500" lvl="0" marL="9144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Kompozicija: portret, pejzaž,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b="1" lang="sr">
                <a:solidFill>
                  <a:schemeClr val="dk1"/>
                </a:solidFill>
                <a:latin typeface="Montserrat"/>
                <a:ea typeface="Montserrat"/>
                <a:cs typeface="Montserrat"/>
                <a:sym typeface="Montserrat"/>
              </a:rPr>
              <a:t>Midjourney se takođe može promptovati na naprednom nivou na sledeći način:</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Korišćenjem referentnih slika: korisnik može da postavi referentne slike kako bi olakšao Midjourney-u da dođe da željenog rezultata. Referentna slika se pošumi, te se koristi kao sample.</a:t>
            </a:r>
            <a:endParaRPr>
              <a:solidFill>
                <a:schemeClr val="dk1"/>
              </a:solidFill>
              <a:latin typeface="Montserrat Medium"/>
              <a:ea typeface="Montserrat Medium"/>
              <a:cs typeface="Montserrat Medium"/>
              <a:sym typeface="Montserrat Medium"/>
            </a:endParaRPr>
          </a:p>
          <a:p>
            <a:pPr indent="-317500" lvl="0" marL="457200" rtl="0" algn="l">
              <a:spcBef>
                <a:spcPts val="0"/>
              </a:spcBef>
              <a:spcAft>
                <a:spcPts val="0"/>
              </a:spcAft>
              <a:buClr>
                <a:schemeClr val="dk1"/>
              </a:buClr>
              <a:buSzPts val="1400"/>
              <a:buFont typeface="Montserrat Medium"/>
              <a:buChar char="●"/>
            </a:pPr>
            <a:r>
              <a:rPr lang="sr">
                <a:solidFill>
                  <a:schemeClr val="dk1"/>
                </a:solidFill>
                <a:latin typeface="Montserrat Medium"/>
                <a:ea typeface="Montserrat Medium"/>
                <a:cs typeface="Montserrat Medium"/>
                <a:sym typeface="Montserrat Medium"/>
              </a:rPr>
              <a:t>Parametri. Midjourney pruža pozamašnu listu parametara (</a:t>
            </a:r>
            <a:r>
              <a:rPr lang="sr" u="sng">
                <a:solidFill>
                  <a:schemeClr val="hlink"/>
                </a:solidFill>
                <a:latin typeface="Montserrat Medium"/>
                <a:ea typeface="Montserrat Medium"/>
                <a:cs typeface="Montserrat Medium"/>
                <a:sym typeface="Montserrat Medium"/>
                <a:hlinkClick r:id="rId3"/>
              </a:rPr>
              <a:t>Midjourney-Parameters</a:t>
            </a:r>
            <a:r>
              <a:rPr lang="sr">
                <a:solidFill>
                  <a:schemeClr val="dk1"/>
                </a:solidFill>
                <a:latin typeface="Montserrat Medium"/>
                <a:ea typeface="Montserrat Medium"/>
                <a:cs typeface="Montserrat Medium"/>
                <a:sym typeface="Montserrat Medium"/>
              </a:rPr>
              <a:t>), kao što --ar za podešavanje aspect ratio-a, --r za generisanje više output slika na osnovu jednog prompta, itd.</a:t>
            </a:r>
            <a:endParaRPr>
              <a:solidFill>
                <a:schemeClr val="dk1"/>
              </a:solidFill>
              <a:latin typeface="Montserrat Medium"/>
              <a:ea typeface="Montserrat Medium"/>
              <a:cs typeface="Montserrat Medium"/>
              <a:sym typeface="Montserrat Medium"/>
            </a:endParaRPr>
          </a:p>
        </p:txBody>
      </p:sp>
      <p:sp>
        <p:nvSpPr>
          <p:cNvPr id="188" name="Google Shape;188;g36979014131_0_57: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215a5f8c40_0_144:notes"/>
          <p:cNvSpPr/>
          <p:nvPr>
            <p:ph idx="2" type="sldImg"/>
          </p:nvPr>
        </p:nvSpPr>
        <p:spPr>
          <a:xfrm>
            <a:off x="-500000" y="0"/>
            <a:ext cx="39999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4" name="Google Shape;194;g3215a5f8c40_0_14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Uspeh GPT-3 doveo je do razvoja CLIP modela, koji je kreiran od strane OpenAI-a sa ciljem povezivanja tekstualnog i vizuelnog sadržaja. CLIP je model koji povezuje slike i tekst, obučen na ogromnom skupu podataka od 400 miliona parova slika i tekstova prikupljenih sa interneta. Zahvaljujući ovom obimnom treningu, CLIP može efikasno klasifikovati slike prema bilo kojoj oznaci (labeli) koju korisnik navede.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Iako </a:t>
            </a:r>
            <a:r>
              <a:rPr lang="sr">
                <a:solidFill>
                  <a:schemeClr val="dk1"/>
                </a:solidFill>
                <a:latin typeface="Montserrat Medium"/>
                <a:ea typeface="Montserrat Medium"/>
                <a:cs typeface="Montserrat Medium"/>
                <a:sym typeface="Montserrat Medium"/>
              </a:rPr>
              <a:t>Midjourney model koji je predmet prezentacije, nije direktno zavisio od razvoja ChatGPT-a na isti način kao što je DALL-E, svakako jeste posredno bio pod uticajem evolucije LLM-a poput GPT-3.</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1. Tehnike prompt engineering-a: ChatGPT je popularizovao koncept prompt engineering-a. Korisnici su naučili kako da eksperimentišu s tekstualnim promptovima, kako bi došli do željenih rezultata.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2. Inspiracija za povezivanje tekstualnog i vizuelnog sadržaja: Sličan CLIP-u, Midjourney koristi napredne algoritme za razumevanje i interpretaciju tekstualnih opisa u svrhu generisanja slika.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Clr>
                <a:schemeClr val="dk1"/>
              </a:buClr>
              <a:buSzPts val="1100"/>
              <a:buFont typeface="Arial"/>
              <a:buNone/>
            </a:pPr>
            <a:r>
              <a:rPr lang="sr">
                <a:solidFill>
                  <a:schemeClr val="dk1"/>
                </a:solidFill>
                <a:latin typeface="Montserrat Medium"/>
                <a:ea typeface="Montserrat Medium"/>
                <a:cs typeface="Montserrat Medium"/>
                <a:sym typeface="Montserrat Medium"/>
              </a:rPr>
              <a:t>3. Poboljšano korisničko iskustvo: ChatGPT je pokazao kako interakcija sa AI može biti jednostavna i intuitivna, što je verovatno uticalo na dizajn interfejsa MidJourney-a, omogućavajući korisnicima da unose složenije i kreativnije opise.</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4. AI infrastruktura: Razvoj generativnih modela oslanja se na slične napretke u AI infrastrukturi i metodologijama koje su popularizovane zahvaljujući uspehu GPT modela.</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sr">
                <a:solidFill>
                  <a:schemeClr val="dk1"/>
                </a:solidFill>
                <a:latin typeface="Montserrat Medium"/>
                <a:ea typeface="Montserrat Medium"/>
                <a:cs typeface="Montserrat Medium"/>
                <a:sym typeface="Montserrat Medium"/>
              </a:rPr>
              <a:t>Mi se kao predmet prezentacije, osvrćemo na </a:t>
            </a:r>
            <a:r>
              <a:rPr lang="sr">
                <a:solidFill>
                  <a:schemeClr val="dk1"/>
                </a:solidFill>
                <a:latin typeface="Montserrat Medium"/>
                <a:ea typeface="Montserrat Medium"/>
                <a:cs typeface="Montserrat Medium"/>
                <a:sym typeface="Montserrat Medium"/>
              </a:rPr>
              <a:t>ulogu prompt engineeringa koja se ogleda u tome što pomaže korisnicima da napišu i optimizuju promptove, koji su ključni za rad modela za generisanje slika.</a:t>
            </a:r>
            <a:endParaRPr>
              <a:solidFill>
                <a:schemeClr val="dk1"/>
              </a:solidFill>
              <a:latin typeface="Montserrat Medium"/>
              <a:ea typeface="Montserrat Medium"/>
              <a:cs typeface="Montserrat Medium"/>
              <a:sym typeface="Montserrat Medium"/>
            </a:endParaRPr>
          </a:p>
        </p:txBody>
      </p:sp>
      <p:sp>
        <p:nvSpPr>
          <p:cNvPr id="195" name="Google Shape;195;g3215a5f8c40_0_144:notes"/>
          <p:cNvSpPr txBox="1"/>
          <p:nvPr>
            <p:ph idx="12" type="sldNum"/>
          </p:nvPr>
        </p:nvSpPr>
        <p:spPr>
          <a:xfrm>
            <a:off x="0" y="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0" name="Shape 130"/>
        <p:cNvGrpSpPr/>
        <p:nvPr/>
      </p:nvGrpSpPr>
      <p:grpSpPr>
        <a:xfrm>
          <a:off x="0" y="0"/>
          <a:ext cx="0" cy="0"/>
          <a:chOff x="0" y="0"/>
          <a:chExt cx="0" cy="0"/>
        </a:xfrm>
      </p:grpSpPr>
      <p:sp>
        <p:nvSpPr>
          <p:cNvPr id="131" name="Google Shape;131;p1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13"/>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1200"/>
              </a:spcBef>
              <a:spcAft>
                <a:spcPts val="0"/>
              </a:spcAft>
              <a:buClr>
                <a:schemeClr val="dk1"/>
              </a:buClr>
              <a:buSzPts val="1800"/>
              <a:buChar char="○"/>
              <a:defRPr/>
            </a:lvl2pPr>
            <a:lvl3pPr indent="-342900" lvl="2" marL="1371600" algn="l">
              <a:spcBef>
                <a:spcPts val="1200"/>
              </a:spcBef>
              <a:spcAft>
                <a:spcPts val="0"/>
              </a:spcAft>
              <a:buClr>
                <a:schemeClr val="dk1"/>
              </a:buClr>
              <a:buSzPts val="1800"/>
              <a:buChar char="■"/>
              <a:defRPr/>
            </a:lvl3pPr>
            <a:lvl4pPr indent="-342900" lvl="3" marL="1828800" algn="l">
              <a:spcBef>
                <a:spcPts val="1200"/>
              </a:spcBef>
              <a:spcAft>
                <a:spcPts val="0"/>
              </a:spcAft>
              <a:buClr>
                <a:schemeClr val="dk1"/>
              </a:buClr>
              <a:buSzPts val="1800"/>
              <a:buChar char="●"/>
              <a:defRPr/>
            </a:lvl4pPr>
            <a:lvl5pPr indent="-342900" lvl="4" marL="2286000" algn="l">
              <a:spcBef>
                <a:spcPts val="1200"/>
              </a:spcBef>
              <a:spcAft>
                <a:spcPts val="0"/>
              </a:spcAft>
              <a:buClr>
                <a:schemeClr val="dk1"/>
              </a:buClr>
              <a:buSzPts val="1800"/>
              <a:buChar char="○"/>
              <a:defRPr/>
            </a:lvl5pPr>
            <a:lvl6pPr indent="-342900" lvl="5" marL="2743200" algn="l">
              <a:spcBef>
                <a:spcPts val="1200"/>
              </a:spcBef>
              <a:spcAft>
                <a:spcPts val="0"/>
              </a:spcAft>
              <a:buClr>
                <a:schemeClr val="dk1"/>
              </a:buClr>
              <a:buSzPts val="1800"/>
              <a:buChar char="■"/>
              <a:defRPr/>
            </a:lvl6pPr>
            <a:lvl7pPr indent="-342900" lvl="6" marL="3200400" algn="l">
              <a:spcBef>
                <a:spcPts val="1200"/>
              </a:spcBef>
              <a:spcAft>
                <a:spcPts val="0"/>
              </a:spcAft>
              <a:buClr>
                <a:schemeClr val="dk1"/>
              </a:buClr>
              <a:buSzPts val="1800"/>
              <a:buChar char="●"/>
              <a:defRPr/>
            </a:lvl7pPr>
            <a:lvl8pPr indent="-342900" lvl="7" marL="3657600" algn="l">
              <a:spcBef>
                <a:spcPts val="1200"/>
              </a:spcBef>
              <a:spcAft>
                <a:spcPts val="0"/>
              </a:spcAft>
              <a:buClr>
                <a:schemeClr val="dk1"/>
              </a:buClr>
              <a:buSzPts val="1800"/>
              <a:buChar char="○"/>
              <a:defRPr/>
            </a:lvl8pPr>
            <a:lvl9pPr indent="-342900" lvl="8" marL="4114800" algn="l">
              <a:spcBef>
                <a:spcPts val="1200"/>
              </a:spcBef>
              <a:spcAft>
                <a:spcPts val="1200"/>
              </a:spcAft>
              <a:buClr>
                <a:schemeClr val="dk1"/>
              </a:buClr>
              <a:buSzPts val="1800"/>
              <a:buChar char="■"/>
              <a:defRPr/>
            </a:lvl9pPr>
          </a:lstStyle>
          <a:p/>
        </p:txBody>
      </p:sp>
      <p:sp>
        <p:nvSpPr>
          <p:cNvPr id="133" name="Google Shape;133;p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s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s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6.pn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5.png"/><Relationship Id="rId4" Type="http://schemas.openxmlformats.org/officeDocument/2006/relationships/image" Target="../media/image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4.png"/><Relationship Id="rId4" Type="http://schemas.openxmlformats.org/officeDocument/2006/relationships/image" Target="../media/image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457200" y="2143129"/>
            <a:ext cx="8229600" cy="85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960"/>
              <a:buFont typeface="Calibri"/>
              <a:buNone/>
            </a:pPr>
            <a:r>
              <a:rPr lang="sr" sz="2460"/>
              <a:t>Kreiranje slika na osnovu kontekstualnog tekstualnog prompta Midjourney modela</a:t>
            </a:r>
            <a:endParaRPr sz="2460"/>
          </a:p>
          <a:p>
            <a:pPr indent="0" lvl="0" marL="0" rtl="0" algn="ctr">
              <a:spcBef>
                <a:spcPts val="0"/>
              </a:spcBef>
              <a:spcAft>
                <a:spcPts val="0"/>
              </a:spcAft>
              <a:buClr>
                <a:schemeClr val="dk1"/>
              </a:buClr>
              <a:buSzPts val="3960"/>
              <a:buFont typeface="Calibri"/>
              <a:buNone/>
            </a:pPr>
            <a:r>
              <a:t/>
            </a:r>
            <a:endParaRPr sz="2460"/>
          </a:p>
          <a:p>
            <a:pPr indent="0" lvl="0" marL="0" rtl="0" algn="ctr">
              <a:spcBef>
                <a:spcPts val="0"/>
              </a:spcBef>
              <a:spcAft>
                <a:spcPts val="0"/>
              </a:spcAft>
              <a:buClr>
                <a:schemeClr val="dk1"/>
              </a:buClr>
              <a:buSzPts val="3960"/>
              <a:buFont typeface="Calibri"/>
              <a:buNone/>
            </a:pPr>
            <a:r>
              <a:rPr lang="sr" sz="2460"/>
              <a:t>Autor: Saša Boroš</a:t>
            </a:r>
            <a:endParaRPr sz="1020"/>
          </a:p>
          <a:p>
            <a:pPr indent="0" lvl="0" marL="0" rtl="0" algn="ctr">
              <a:spcBef>
                <a:spcPts val="0"/>
              </a:spcBef>
              <a:spcAft>
                <a:spcPts val="0"/>
              </a:spcAft>
              <a:buClr>
                <a:schemeClr val="dk1"/>
              </a:buClr>
              <a:buSzPts val="3960"/>
              <a:buFont typeface="Calibri"/>
              <a:buNone/>
            </a:pPr>
            <a:r>
              <a:t/>
            </a:r>
            <a:endParaRPr sz="2460"/>
          </a:p>
        </p:txBody>
      </p:sp>
      <p:sp>
        <p:nvSpPr>
          <p:cNvPr id="142" name="Google Shape;142;p14"/>
          <p:cNvSpPr txBox="1"/>
          <p:nvPr/>
        </p:nvSpPr>
        <p:spPr>
          <a:xfrm>
            <a:off x="2995075" y="937675"/>
            <a:ext cx="5243700" cy="61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Prompt Engineering tehnike</a:t>
            </a:r>
            <a:endParaRPr sz="3200"/>
          </a:p>
        </p:txBody>
      </p:sp>
      <p:sp>
        <p:nvSpPr>
          <p:cNvPr id="205" name="Google Shape;205;p23"/>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“Think Step by Step”</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24"/>
          <p:cNvPicPr preferRelativeResize="0"/>
          <p:nvPr/>
        </p:nvPicPr>
        <p:blipFill>
          <a:blip r:embed="rId3">
            <a:alphaModFix/>
          </a:blip>
          <a:stretch>
            <a:fillRect/>
          </a:stretch>
        </p:blipFill>
        <p:spPr>
          <a:xfrm>
            <a:off x="2001062" y="307900"/>
            <a:ext cx="5141873" cy="4008675"/>
          </a:xfrm>
          <a:prstGeom prst="rect">
            <a:avLst/>
          </a:prstGeom>
          <a:noFill/>
          <a:ln>
            <a:noFill/>
          </a:ln>
        </p:spPr>
      </p:pic>
      <p:sp>
        <p:nvSpPr>
          <p:cNvPr id="212" name="Google Shape;212;p24"/>
          <p:cNvSpPr txBox="1"/>
          <p:nvPr/>
        </p:nvSpPr>
        <p:spPr>
          <a:xfrm>
            <a:off x="1025400" y="4316575"/>
            <a:ext cx="69462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3. Primer odgovora ChatGPT-a nakon primene “Think step by step” tehnike</a:t>
            </a:r>
            <a:endParaRPr sz="15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5"/>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Prompt Engineering tehnike</a:t>
            </a:r>
            <a:endParaRPr sz="3200"/>
          </a:p>
        </p:txBody>
      </p:sp>
      <p:sp>
        <p:nvSpPr>
          <p:cNvPr id="219" name="Google Shape;219;p25"/>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Few-shot Learning</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6"/>
          <p:cNvSpPr txBox="1"/>
          <p:nvPr/>
        </p:nvSpPr>
        <p:spPr>
          <a:xfrm>
            <a:off x="1108075" y="3373875"/>
            <a:ext cx="66486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4</a:t>
            </a:r>
            <a:r>
              <a:rPr lang="sr" sz="1500">
                <a:solidFill>
                  <a:schemeClr val="lt1"/>
                </a:solidFill>
                <a:latin typeface="Lato"/>
                <a:ea typeface="Lato"/>
                <a:cs typeface="Lato"/>
                <a:sym typeface="Lato"/>
              </a:rPr>
              <a:t>. Primer odgovora ChatGPT-a nakon primene “Few-shot learning” tehnike bez primera</a:t>
            </a:r>
            <a:endParaRPr sz="1500">
              <a:solidFill>
                <a:schemeClr val="lt1"/>
              </a:solidFill>
              <a:latin typeface="Lato"/>
              <a:ea typeface="Lato"/>
              <a:cs typeface="Lato"/>
              <a:sym typeface="Lato"/>
            </a:endParaRPr>
          </a:p>
        </p:txBody>
      </p:sp>
      <p:pic>
        <p:nvPicPr>
          <p:cNvPr id="226" name="Google Shape;226;p26"/>
          <p:cNvPicPr preferRelativeResize="0"/>
          <p:nvPr/>
        </p:nvPicPr>
        <p:blipFill>
          <a:blip r:embed="rId3">
            <a:alphaModFix/>
          </a:blip>
          <a:stretch>
            <a:fillRect/>
          </a:stretch>
        </p:blipFill>
        <p:spPr>
          <a:xfrm>
            <a:off x="152400" y="155038"/>
            <a:ext cx="8839199" cy="308032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pic>
        <p:nvPicPr>
          <p:cNvPr id="232" name="Google Shape;232;p27"/>
          <p:cNvPicPr preferRelativeResize="0"/>
          <p:nvPr/>
        </p:nvPicPr>
        <p:blipFill>
          <a:blip r:embed="rId3">
            <a:alphaModFix/>
          </a:blip>
          <a:stretch>
            <a:fillRect/>
          </a:stretch>
        </p:blipFill>
        <p:spPr>
          <a:xfrm>
            <a:off x="152400" y="152400"/>
            <a:ext cx="8772737" cy="4011775"/>
          </a:xfrm>
          <a:prstGeom prst="rect">
            <a:avLst/>
          </a:prstGeom>
          <a:noFill/>
          <a:ln>
            <a:noFill/>
          </a:ln>
        </p:spPr>
      </p:pic>
      <p:sp>
        <p:nvSpPr>
          <p:cNvPr id="233" name="Google Shape;233;p27"/>
          <p:cNvSpPr txBox="1"/>
          <p:nvPr/>
        </p:nvSpPr>
        <p:spPr>
          <a:xfrm>
            <a:off x="1108075" y="4316575"/>
            <a:ext cx="66486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5. </a:t>
            </a:r>
            <a:r>
              <a:rPr lang="sr" sz="1500">
                <a:solidFill>
                  <a:schemeClr val="lt1"/>
                </a:solidFill>
                <a:latin typeface="Lato"/>
                <a:ea typeface="Lato"/>
                <a:cs typeface="Lato"/>
                <a:sym typeface="Lato"/>
              </a:rPr>
              <a:t>Primer odgovora ChatGPT-a nakon primene “Few-shot learning” tehnike sa primerom</a:t>
            </a:r>
            <a:endParaRPr sz="1500">
              <a:solidFill>
                <a:schemeClr val="l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Prompt Engineering tehnike</a:t>
            </a:r>
            <a:endParaRPr sz="3200"/>
          </a:p>
        </p:txBody>
      </p:sp>
      <p:sp>
        <p:nvSpPr>
          <p:cNvPr id="240" name="Google Shape;240;p28"/>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Chain of Thought</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Prompt Engineering tehnike</a:t>
            </a:r>
            <a:endParaRPr sz="3200"/>
          </a:p>
        </p:txBody>
      </p:sp>
      <p:sp>
        <p:nvSpPr>
          <p:cNvPr id="247" name="Google Shape;247;p2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Ask for Code</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0"/>
          <p:cNvSpPr txBox="1"/>
          <p:nvPr/>
        </p:nvSpPr>
        <p:spPr>
          <a:xfrm>
            <a:off x="1108075" y="4432350"/>
            <a:ext cx="66486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6</a:t>
            </a:r>
            <a:r>
              <a:rPr lang="sr" sz="1500">
                <a:solidFill>
                  <a:schemeClr val="lt1"/>
                </a:solidFill>
                <a:latin typeface="Lato"/>
                <a:ea typeface="Lato"/>
                <a:cs typeface="Lato"/>
                <a:sym typeface="Lato"/>
              </a:rPr>
              <a:t>. Primer odgovora ChatGPT-a nakon primene “Ask for code” tehnike</a:t>
            </a:r>
            <a:endParaRPr sz="1500">
              <a:solidFill>
                <a:schemeClr val="lt1"/>
              </a:solidFill>
              <a:latin typeface="Lato"/>
              <a:ea typeface="Lato"/>
              <a:cs typeface="Lato"/>
              <a:sym typeface="Lato"/>
            </a:endParaRPr>
          </a:p>
        </p:txBody>
      </p:sp>
      <p:pic>
        <p:nvPicPr>
          <p:cNvPr id="254" name="Google Shape;254;p30"/>
          <p:cNvPicPr preferRelativeResize="0"/>
          <p:nvPr/>
        </p:nvPicPr>
        <p:blipFill>
          <a:blip r:embed="rId3">
            <a:alphaModFix/>
          </a:blip>
          <a:stretch>
            <a:fillRect/>
          </a:stretch>
        </p:blipFill>
        <p:spPr>
          <a:xfrm>
            <a:off x="1868513" y="135875"/>
            <a:ext cx="5127723" cy="42964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Prompt Engineering tehnike</a:t>
            </a:r>
            <a:endParaRPr sz="3200"/>
          </a:p>
        </p:txBody>
      </p:sp>
      <p:sp>
        <p:nvSpPr>
          <p:cNvPr id="261" name="Google Shape;261;p3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Role prompting tehnika</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2"/>
          <p:cNvSpPr txBox="1"/>
          <p:nvPr/>
        </p:nvSpPr>
        <p:spPr>
          <a:xfrm>
            <a:off x="1247700" y="4382725"/>
            <a:ext cx="66486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7</a:t>
            </a:r>
            <a:r>
              <a:rPr lang="sr" sz="1500">
                <a:solidFill>
                  <a:schemeClr val="lt1"/>
                </a:solidFill>
                <a:latin typeface="Lato"/>
                <a:ea typeface="Lato"/>
                <a:cs typeface="Lato"/>
                <a:sym typeface="Lato"/>
              </a:rPr>
              <a:t>. Primer odgovora ChatGPT-a nakon primene role tehnike</a:t>
            </a:r>
            <a:endParaRPr sz="1500">
              <a:solidFill>
                <a:schemeClr val="lt1"/>
              </a:solidFill>
              <a:latin typeface="Lato"/>
              <a:ea typeface="Lato"/>
              <a:cs typeface="Lato"/>
              <a:sym typeface="Lato"/>
            </a:endParaRPr>
          </a:p>
        </p:txBody>
      </p:sp>
      <p:pic>
        <p:nvPicPr>
          <p:cNvPr id="268" name="Google Shape;268;p32"/>
          <p:cNvPicPr preferRelativeResize="0"/>
          <p:nvPr/>
        </p:nvPicPr>
        <p:blipFill>
          <a:blip r:embed="rId3">
            <a:alphaModFix/>
          </a:blip>
          <a:stretch>
            <a:fillRect/>
          </a:stretch>
        </p:blipFill>
        <p:spPr>
          <a:xfrm>
            <a:off x="1108075" y="119325"/>
            <a:ext cx="6486149" cy="41275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Motivacija</a:t>
            </a:r>
            <a:endParaRPr sz="3200"/>
          </a:p>
        </p:txBody>
      </p:sp>
      <p:sp>
        <p:nvSpPr>
          <p:cNvPr id="149" name="Google Shape;149;p15"/>
          <p:cNvSpPr txBox="1"/>
          <p:nvPr>
            <p:ph idx="1" type="body"/>
          </p:nvPr>
        </p:nvSpPr>
        <p:spPr>
          <a:xfrm>
            <a:off x="457200" y="1200150"/>
            <a:ext cx="8229600" cy="3394472"/>
          </a:xfrm>
          <a:prstGeom prst="rect">
            <a:avLst/>
          </a:prstGeom>
          <a:noFill/>
          <a:ln>
            <a:noFill/>
          </a:ln>
        </p:spPr>
        <p:txBody>
          <a:bodyPr anchorCtr="0" anchor="t" bIns="45700" lIns="91425" spcFirstLastPara="1" rIns="91425" wrap="square" tIns="45700">
            <a:normAutofit/>
          </a:bodyPr>
          <a:lstStyle/>
          <a:p>
            <a:pPr indent="-2921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Modeli za generisanje slika često ne daju željeni rezultat</a:t>
            </a:r>
            <a:endParaRPr sz="2400">
              <a:latin typeface="Montserrat"/>
              <a:ea typeface="Montserrat"/>
              <a:cs typeface="Montserrat"/>
              <a:sym typeface="Montserrat"/>
            </a:endParaRPr>
          </a:p>
          <a:p>
            <a:pPr indent="-292100" lvl="0" marL="342900" rtl="0" algn="l">
              <a:spcBef>
                <a:spcPts val="640"/>
              </a:spcBef>
              <a:spcAft>
                <a:spcPts val="0"/>
              </a:spcAft>
              <a:buClr>
                <a:schemeClr val="lt1"/>
              </a:buClr>
              <a:buSzPts val="2400"/>
              <a:buFont typeface="Montserrat"/>
              <a:buChar char="●"/>
            </a:pPr>
            <a:r>
              <a:rPr lang="sr" sz="2400">
                <a:latin typeface="Montserrat"/>
                <a:ea typeface="Montserrat"/>
                <a:cs typeface="Montserrat"/>
                <a:sym typeface="Montserrat"/>
              </a:rPr>
              <a:t>Cilj je istražiti da li prompt LLM-a može pospešiti generisanje slika korišćenjem tehnika prompt engineering-a</a:t>
            </a:r>
            <a:endParaRPr sz="24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Midjourney </a:t>
            </a:r>
            <a:r>
              <a:rPr lang="sr" sz="3200"/>
              <a:t>uz</a:t>
            </a:r>
            <a:r>
              <a:rPr lang="sr" sz="3200"/>
              <a:t> </a:t>
            </a:r>
            <a:r>
              <a:rPr lang="sr" sz="3200"/>
              <a:t>prompt engineering</a:t>
            </a:r>
            <a:endParaRPr sz="3200"/>
          </a:p>
        </p:txBody>
      </p:sp>
      <p:sp>
        <p:nvSpPr>
          <p:cNvPr id="275" name="Google Shape;275;p33"/>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Korišćena tehnika - role-based</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Proces testiranja rezultata</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Midjourney uz prompt engineering</a:t>
            </a:r>
            <a:endParaRPr sz="3200"/>
          </a:p>
        </p:txBody>
      </p:sp>
      <p:sp>
        <p:nvSpPr>
          <p:cNvPr id="282" name="Google Shape;282;p34"/>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Midjourney bez prompt engineering-a primer #1</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7" name="Shape 287"/>
        <p:cNvGrpSpPr/>
        <p:nvPr/>
      </p:nvGrpSpPr>
      <p:grpSpPr>
        <a:xfrm>
          <a:off x="0" y="0"/>
          <a:ext cx="0" cy="0"/>
          <a:chOff x="0" y="0"/>
          <a:chExt cx="0" cy="0"/>
        </a:xfrm>
      </p:grpSpPr>
      <p:sp>
        <p:nvSpPr>
          <p:cNvPr id="288" name="Google Shape;288;p35"/>
          <p:cNvSpPr txBox="1"/>
          <p:nvPr/>
        </p:nvSpPr>
        <p:spPr>
          <a:xfrm>
            <a:off x="1108075" y="4432350"/>
            <a:ext cx="66486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8. </a:t>
            </a:r>
            <a:r>
              <a:rPr lang="sr" sz="1500">
                <a:solidFill>
                  <a:schemeClr val="lt1"/>
                </a:solidFill>
                <a:latin typeface="Lato"/>
                <a:ea typeface="Lato"/>
                <a:cs typeface="Lato"/>
                <a:sym typeface="Lato"/>
              </a:rPr>
              <a:t>Generisana slika od strane Midjourney modela bez prompt engineering-a primer #1</a:t>
            </a:r>
            <a:endParaRPr sz="1500">
              <a:solidFill>
                <a:schemeClr val="lt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Midjourney uz prompt engineering</a:t>
            </a:r>
            <a:endParaRPr sz="3200"/>
          </a:p>
        </p:txBody>
      </p:sp>
      <p:sp>
        <p:nvSpPr>
          <p:cNvPr id="295" name="Google Shape;295;p36"/>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Midjourney uz pomoć prompt engineering-a primer #1</a:t>
            </a:r>
            <a:endParaRPr sz="2400">
              <a:latin typeface="Montserrat"/>
              <a:ea typeface="Montserrat"/>
              <a:cs typeface="Montserrat"/>
              <a:sym typeface="Montserrat"/>
            </a:endParaRPr>
          </a:p>
          <a:p>
            <a:pPr indent="0" lvl="0" marL="0" rtl="0" algn="l">
              <a:spcBef>
                <a:spcPts val="0"/>
              </a:spcBef>
              <a:spcAft>
                <a:spcPts val="0"/>
              </a:spcAft>
              <a:buNone/>
            </a:pPr>
            <a:r>
              <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0" name="Shape 300"/>
        <p:cNvGrpSpPr/>
        <p:nvPr/>
      </p:nvGrpSpPr>
      <p:grpSpPr>
        <a:xfrm>
          <a:off x="0" y="0"/>
          <a:ext cx="0" cy="0"/>
          <a:chOff x="0" y="0"/>
          <a:chExt cx="0" cy="0"/>
        </a:xfrm>
      </p:grpSpPr>
      <p:sp>
        <p:nvSpPr>
          <p:cNvPr id="301" name="Google Shape;301;p37"/>
          <p:cNvSpPr txBox="1"/>
          <p:nvPr/>
        </p:nvSpPr>
        <p:spPr>
          <a:xfrm>
            <a:off x="1108075" y="4432350"/>
            <a:ext cx="66486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9</a:t>
            </a:r>
            <a:r>
              <a:rPr lang="sr" sz="1500">
                <a:solidFill>
                  <a:schemeClr val="lt1"/>
                </a:solidFill>
                <a:latin typeface="Lato"/>
                <a:ea typeface="Lato"/>
                <a:cs typeface="Lato"/>
                <a:sym typeface="Lato"/>
              </a:rPr>
              <a:t>. Generisana slika od strane Midjourney modela sa primenom prompt engineering tehnike primer #1</a:t>
            </a:r>
            <a:endParaRPr sz="1500">
              <a:solidFill>
                <a:schemeClr val="lt1"/>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8"/>
          <p:cNvSpPr txBox="1"/>
          <p:nvPr/>
        </p:nvSpPr>
        <p:spPr>
          <a:xfrm>
            <a:off x="1108075" y="4432350"/>
            <a:ext cx="66486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10</a:t>
            </a:r>
            <a:r>
              <a:rPr lang="sr" sz="1500">
                <a:solidFill>
                  <a:schemeClr val="lt1"/>
                </a:solidFill>
                <a:latin typeface="Lato"/>
                <a:ea typeface="Lato"/>
                <a:cs typeface="Lato"/>
                <a:sym typeface="Lato"/>
              </a:rPr>
              <a:t>. Prompt Midjourney</a:t>
            </a:r>
            <a:r>
              <a:rPr lang="sr" sz="1500">
                <a:solidFill>
                  <a:schemeClr val="lt1"/>
                </a:solidFill>
                <a:latin typeface="Lato"/>
                <a:ea typeface="Lato"/>
                <a:cs typeface="Lato"/>
                <a:sym typeface="Lato"/>
              </a:rPr>
              <a:t> modela kreiranog od strane ChatGPT-a nakon primene role based tehnike - primer #1</a:t>
            </a:r>
            <a:endParaRPr sz="1500">
              <a:solidFill>
                <a:schemeClr val="lt1"/>
              </a:solidFill>
              <a:latin typeface="Lato"/>
              <a:ea typeface="Lato"/>
              <a:cs typeface="Lato"/>
              <a:sym typeface="Lato"/>
            </a:endParaRPr>
          </a:p>
        </p:txBody>
      </p:sp>
      <p:pic>
        <p:nvPicPr>
          <p:cNvPr id="308" name="Google Shape;308;p38"/>
          <p:cNvPicPr preferRelativeResize="0"/>
          <p:nvPr/>
        </p:nvPicPr>
        <p:blipFill>
          <a:blip r:embed="rId3">
            <a:alphaModFix/>
          </a:blip>
          <a:stretch>
            <a:fillRect/>
          </a:stretch>
        </p:blipFill>
        <p:spPr>
          <a:xfrm>
            <a:off x="152400" y="152400"/>
            <a:ext cx="8736444" cy="412754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Midjourney uz prompt engineering</a:t>
            </a:r>
            <a:endParaRPr sz="3200"/>
          </a:p>
        </p:txBody>
      </p:sp>
      <p:sp>
        <p:nvSpPr>
          <p:cNvPr id="315" name="Google Shape;315;p3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Midjourney bez prompt engineering-a primer #2</a:t>
            </a:r>
            <a:endParaRPr sz="2400">
              <a:latin typeface="Montserrat"/>
              <a:ea typeface="Montserrat"/>
              <a:cs typeface="Montserrat"/>
              <a:sym typeface="Montserrat"/>
            </a:endParaRPr>
          </a:p>
          <a:p>
            <a:pPr indent="0" lvl="0" marL="0" rtl="0" algn="l">
              <a:spcBef>
                <a:spcPts val="0"/>
              </a:spcBef>
              <a:spcAft>
                <a:spcPts val="0"/>
              </a:spcAft>
              <a:buNone/>
            </a:pPr>
            <a:r>
              <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0" name="Shape 320"/>
        <p:cNvGrpSpPr/>
        <p:nvPr/>
      </p:nvGrpSpPr>
      <p:grpSpPr>
        <a:xfrm>
          <a:off x="0" y="0"/>
          <a:ext cx="0" cy="0"/>
          <a:chOff x="0" y="0"/>
          <a:chExt cx="0" cy="0"/>
        </a:xfrm>
      </p:grpSpPr>
      <p:sp>
        <p:nvSpPr>
          <p:cNvPr id="321" name="Google Shape;321;p40"/>
          <p:cNvSpPr txBox="1"/>
          <p:nvPr/>
        </p:nvSpPr>
        <p:spPr>
          <a:xfrm>
            <a:off x="1108075" y="4432350"/>
            <a:ext cx="66486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11</a:t>
            </a:r>
            <a:r>
              <a:rPr lang="sr" sz="1500">
                <a:solidFill>
                  <a:schemeClr val="lt1"/>
                </a:solidFill>
                <a:latin typeface="Lato"/>
                <a:ea typeface="Lato"/>
                <a:cs typeface="Lato"/>
                <a:sym typeface="Lato"/>
              </a:rPr>
              <a:t>. Generisana slika od strane Midjourney modela bez prompt engineering-a primer #2</a:t>
            </a:r>
            <a:endParaRPr sz="1500">
              <a:solidFill>
                <a:schemeClr val="lt1"/>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Midjourney uz prompt engineering</a:t>
            </a:r>
            <a:endParaRPr sz="3200"/>
          </a:p>
        </p:txBody>
      </p:sp>
      <p:sp>
        <p:nvSpPr>
          <p:cNvPr id="328" name="Google Shape;328;p4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Midjourney uz pomoć prompt engineering-a primer #2</a:t>
            </a:r>
            <a:endParaRPr sz="2400">
              <a:latin typeface="Montserrat"/>
              <a:ea typeface="Montserrat"/>
              <a:cs typeface="Montserrat"/>
              <a:sym typeface="Montserrat"/>
            </a:endParaRPr>
          </a:p>
          <a:p>
            <a:pPr indent="0" lvl="0" marL="0" rtl="0" algn="l">
              <a:spcBef>
                <a:spcPts val="0"/>
              </a:spcBef>
              <a:spcAft>
                <a:spcPts val="0"/>
              </a:spcAft>
              <a:buNone/>
            </a:pPr>
            <a:r>
              <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3" name="Shape 333"/>
        <p:cNvGrpSpPr/>
        <p:nvPr/>
      </p:nvGrpSpPr>
      <p:grpSpPr>
        <a:xfrm>
          <a:off x="0" y="0"/>
          <a:ext cx="0" cy="0"/>
          <a:chOff x="0" y="0"/>
          <a:chExt cx="0" cy="0"/>
        </a:xfrm>
      </p:grpSpPr>
      <p:sp>
        <p:nvSpPr>
          <p:cNvPr id="334" name="Google Shape;334;p42"/>
          <p:cNvSpPr txBox="1"/>
          <p:nvPr/>
        </p:nvSpPr>
        <p:spPr>
          <a:xfrm>
            <a:off x="1108075" y="4432350"/>
            <a:ext cx="66486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12</a:t>
            </a:r>
            <a:r>
              <a:rPr lang="sr" sz="1500">
                <a:solidFill>
                  <a:schemeClr val="lt1"/>
                </a:solidFill>
                <a:latin typeface="Lato"/>
                <a:ea typeface="Lato"/>
                <a:cs typeface="Lato"/>
                <a:sym typeface="Lato"/>
              </a:rPr>
              <a:t>. Generisana slika od strane Midjourney modela sa primenom prompt engineering tehnike primer #2</a:t>
            </a:r>
            <a:endParaRPr sz="15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Studije</a:t>
            </a:r>
            <a:endParaRPr sz="3200"/>
          </a:p>
        </p:txBody>
      </p:sp>
      <p:sp>
        <p:nvSpPr>
          <p:cNvPr id="156" name="Google Shape;156;p16"/>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292100" lvl="0" marL="342900" rtl="0" algn="l">
              <a:spcBef>
                <a:spcPts val="640"/>
              </a:spcBef>
              <a:spcAft>
                <a:spcPts val="0"/>
              </a:spcAft>
              <a:buClr>
                <a:schemeClr val="lt1"/>
              </a:buClr>
              <a:buSzPts val="2400"/>
              <a:buFont typeface="Montserrat"/>
              <a:buChar char="●"/>
            </a:pPr>
            <a:r>
              <a:rPr lang="sr" sz="2400">
                <a:latin typeface="Montserrat"/>
                <a:ea typeface="Montserrat"/>
                <a:cs typeface="Montserrat"/>
                <a:sym typeface="Montserrat"/>
              </a:rPr>
              <a:t>Primeri studija koje se bave ovom temom</a:t>
            </a:r>
            <a:endParaRPr sz="2400">
              <a:latin typeface="Montserrat"/>
              <a:ea typeface="Montserrat"/>
              <a:cs typeface="Montserrat"/>
              <a:sym typeface="Montserrat"/>
            </a:endParaRPr>
          </a:p>
          <a:p>
            <a:pPr indent="-323850" lvl="1" marL="742950" rtl="0" algn="l">
              <a:lnSpc>
                <a:spcPct val="100000"/>
              </a:lnSpc>
              <a:spcBef>
                <a:spcPts val="0"/>
              </a:spcBef>
              <a:spcAft>
                <a:spcPts val="0"/>
              </a:spcAft>
              <a:buClr>
                <a:schemeClr val="lt1"/>
              </a:buClr>
              <a:buSzPts val="2400"/>
              <a:buFont typeface="Montserrat"/>
              <a:buChar char="○"/>
            </a:pPr>
            <a:r>
              <a:rPr lang="sr" sz="1400">
                <a:latin typeface="Montserrat Medium"/>
                <a:ea typeface="Montserrat Medium"/>
                <a:cs typeface="Montserrat Medium"/>
                <a:sym typeface="Montserrat Medium"/>
              </a:rPr>
              <a:t>NeuroPrompts: NeuroPrompts: An Adaptive Framework to Optimize Prompts for Text‑to‑Image Generation</a:t>
            </a:r>
            <a:endParaRPr sz="1400">
              <a:latin typeface="Montserrat Medium"/>
              <a:ea typeface="Montserrat Medium"/>
              <a:cs typeface="Montserrat Medium"/>
              <a:sym typeface="Montserrat Medium"/>
            </a:endParaRPr>
          </a:p>
          <a:p>
            <a:pPr indent="-260350" lvl="1" marL="742950" rtl="0" algn="l">
              <a:lnSpc>
                <a:spcPct val="100000"/>
              </a:lnSpc>
              <a:spcBef>
                <a:spcPts val="0"/>
              </a:spcBef>
              <a:spcAft>
                <a:spcPts val="0"/>
              </a:spcAft>
              <a:buClr>
                <a:schemeClr val="lt1"/>
              </a:buClr>
              <a:buSzPts val="1400"/>
              <a:buFont typeface="Montserrat Medium"/>
              <a:buChar char="○"/>
            </a:pPr>
            <a:r>
              <a:rPr lang="sr" sz="1400">
                <a:latin typeface="Montserrat Medium"/>
                <a:ea typeface="Montserrat Medium"/>
                <a:cs typeface="Montserrat Medium"/>
                <a:sym typeface="Montserrat Medium"/>
              </a:rPr>
              <a:t>Optimizing Prompts for Text-to-Image Generation</a:t>
            </a:r>
            <a:endParaRPr sz="1400">
              <a:latin typeface="Montserrat Medium"/>
              <a:ea typeface="Montserrat Medium"/>
              <a:cs typeface="Montserrat Medium"/>
              <a:sym typeface="Montserrat Medium"/>
            </a:endParaRPr>
          </a:p>
          <a:p>
            <a:pPr indent="-260350" lvl="1" marL="742950" rtl="0" algn="l">
              <a:lnSpc>
                <a:spcPct val="100000"/>
              </a:lnSpc>
              <a:spcBef>
                <a:spcPts val="0"/>
              </a:spcBef>
              <a:spcAft>
                <a:spcPts val="0"/>
              </a:spcAft>
              <a:buClr>
                <a:schemeClr val="lt1"/>
              </a:buClr>
              <a:buSzPts val="1400"/>
              <a:buFont typeface="Montserrat Medium"/>
              <a:buChar char="○"/>
            </a:pPr>
            <a:r>
              <a:rPr lang="sr" sz="1400">
                <a:latin typeface="Montserrat Medium"/>
                <a:ea typeface="Montserrat Medium"/>
                <a:cs typeface="Montserrat Medium"/>
                <a:sym typeface="Montserrat Medium"/>
              </a:rPr>
              <a:t>…</a:t>
            </a:r>
            <a:endParaRPr b="1" sz="1400">
              <a:latin typeface="Montserrat"/>
              <a:ea typeface="Montserrat"/>
              <a:cs typeface="Montserrat"/>
              <a:sym typeface="Montserrat"/>
            </a:endParaRPr>
          </a:p>
          <a:p>
            <a:pPr indent="-292100" lvl="0" marL="342900" rtl="0" algn="l">
              <a:spcBef>
                <a:spcPts val="640"/>
              </a:spcBef>
              <a:spcAft>
                <a:spcPts val="0"/>
              </a:spcAft>
              <a:buClr>
                <a:schemeClr val="lt1"/>
              </a:buClr>
              <a:buSzPts val="2400"/>
              <a:buFont typeface="Montserrat"/>
              <a:buChar char="●"/>
            </a:pPr>
            <a:r>
              <a:rPr lang="sr" sz="2400">
                <a:latin typeface="Montserrat"/>
                <a:ea typeface="Montserrat"/>
                <a:cs typeface="Montserrat"/>
                <a:sym typeface="Montserrat"/>
              </a:rPr>
              <a:t>Metode i rezultati studija</a:t>
            </a:r>
            <a:endParaRPr sz="2400">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3"/>
          <p:cNvSpPr txBox="1"/>
          <p:nvPr/>
        </p:nvSpPr>
        <p:spPr>
          <a:xfrm>
            <a:off x="1108075" y="4432350"/>
            <a:ext cx="66486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13</a:t>
            </a:r>
            <a:r>
              <a:rPr lang="sr" sz="1500">
                <a:solidFill>
                  <a:schemeClr val="lt1"/>
                </a:solidFill>
                <a:latin typeface="Lato"/>
                <a:ea typeface="Lato"/>
                <a:cs typeface="Lato"/>
                <a:sym typeface="Lato"/>
              </a:rPr>
              <a:t>. Prompt Midjourney modela kreiranog od strane ChatGPT-a nakon primene role based tehnike - primer #2</a:t>
            </a:r>
            <a:endParaRPr sz="1500">
              <a:solidFill>
                <a:schemeClr val="lt1"/>
              </a:solidFill>
              <a:latin typeface="Lato"/>
              <a:ea typeface="Lato"/>
              <a:cs typeface="Lato"/>
              <a:sym typeface="Lato"/>
            </a:endParaRPr>
          </a:p>
        </p:txBody>
      </p:sp>
      <p:pic>
        <p:nvPicPr>
          <p:cNvPr id="341" name="Google Shape;341;p43"/>
          <p:cNvPicPr preferRelativeResize="0"/>
          <p:nvPr/>
        </p:nvPicPr>
        <p:blipFill>
          <a:blip r:embed="rId3">
            <a:alphaModFix/>
          </a:blip>
          <a:stretch>
            <a:fillRect/>
          </a:stretch>
        </p:blipFill>
        <p:spPr>
          <a:xfrm>
            <a:off x="152400" y="152400"/>
            <a:ext cx="8839202" cy="350415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4"/>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Midjourney uz prompt engineering</a:t>
            </a:r>
            <a:endParaRPr sz="3200"/>
          </a:p>
        </p:txBody>
      </p:sp>
      <p:sp>
        <p:nvSpPr>
          <p:cNvPr id="348" name="Google Shape;348;p44"/>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381000" lvl="0" marL="4572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Još rezultata generisani sličnim pristupom</a:t>
            </a:r>
            <a:endParaRPr sz="2400">
              <a:latin typeface="Montserrat"/>
              <a:ea typeface="Montserrat"/>
              <a:cs typeface="Montserrat"/>
              <a:sym typeface="Montserrat"/>
            </a:endParaRPr>
          </a:p>
          <a:p>
            <a:pPr indent="0" lvl="0" marL="342900" rtl="0" algn="l">
              <a:spcBef>
                <a:spcPts val="0"/>
              </a:spcBef>
              <a:spcAft>
                <a:spcPts val="0"/>
              </a:spcAft>
              <a:buNone/>
            </a:pPr>
            <a:r>
              <a:t/>
            </a:r>
            <a:endParaRPr sz="2400">
              <a:latin typeface="Montserrat"/>
              <a:ea typeface="Montserrat"/>
              <a:cs typeface="Montserrat"/>
              <a:sym typeface="Montserrat"/>
            </a:endParaRPr>
          </a:p>
          <a:p>
            <a:pPr indent="0" lvl="0" marL="0" rtl="0" algn="l">
              <a:spcBef>
                <a:spcPts val="0"/>
              </a:spcBef>
              <a:spcAft>
                <a:spcPts val="0"/>
              </a:spcAft>
              <a:buNone/>
            </a:pPr>
            <a:r>
              <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5"/>
          <p:cNvSpPr/>
          <p:nvPr/>
        </p:nvSpPr>
        <p:spPr>
          <a:xfrm>
            <a:off x="4245375" y="2299625"/>
            <a:ext cx="367500" cy="3402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highlight>
                <a:schemeClr val="lt1"/>
              </a:highlight>
              <a:latin typeface="Lato"/>
              <a:ea typeface="Lato"/>
              <a:cs typeface="Lato"/>
              <a:sym typeface="Lato"/>
            </a:endParaRPr>
          </a:p>
        </p:txBody>
      </p:sp>
      <p:pic>
        <p:nvPicPr>
          <p:cNvPr id="355" name="Google Shape;355;p45"/>
          <p:cNvPicPr preferRelativeResize="0"/>
          <p:nvPr/>
        </p:nvPicPr>
        <p:blipFill>
          <a:blip r:embed="rId3">
            <a:alphaModFix/>
          </a:blip>
          <a:stretch>
            <a:fillRect/>
          </a:stretch>
        </p:blipFill>
        <p:spPr>
          <a:xfrm>
            <a:off x="55150" y="1264800"/>
            <a:ext cx="4096551" cy="2295871"/>
          </a:xfrm>
          <a:prstGeom prst="rect">
            <a:avLst/>
          </a:prstGeom>
          <a:noFill/>
          <a:ln>
            <a:noFill/>
          </a:ln>
        </p:spPr>
      </p:pic>
      <p:pic>
        <p:nvPicPr>
          <p:cNvPr id="356" name="Google Shape;356;p45"/>
          <p:cNvPicPr preferRelativeResize="0"/>
          <p:nvPr/>
        </p:nvPicPr>
        <p:blipFill>
          <a:blip r:embed="rId4">
            <a:alphaModFix/>
          </a:blip>
          <a:stretch>
            <a:fillRect/>
          </a:stretch>
        </p:blipFill>
        <p:spPr>
          <a:xfrm>
            <a:off x="4755925" y="1192075"/>
            <a:ext cx="4226324" cy="2368599"/>
          </a:xfrm>
          <a:prstGeom prst="rect">
            <a:avLst/>
          </a:prstGeom>
          <a:noFill/>
          <a:ln>
            <a:noFill/>
          </a:ln>
        </p:spPr>
      </p:pic>
      <p:sp>
        <p:nvSpPr>
          <p:cNvPr id="357" name="Google Shape;357;p45"/>
          <p:cNvSpPr txBox="1"/>
          <p:nvPr/>
        </p:nvSpPr>
        <p:spPr>
          <a:xfrm>
            <a:off x="1108075" y="4432350"/>
            <a:ext cx="6648600" cy="49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sr" sz="1500">
                <a:solidFill>
                  <a:schemeClr val="lt1"/>
                </a:solidFill>
                <a:latin typeface="Lato"/>
                <a:ea typeface="Lato"/>
                <a:cs typeface="Lato"/>
                <a:sym typeface="Lato"/>
              </a:rPr>
              <a:t>13. Generisane  slike od strane Midjourney modela #3 primer</a:t>
            </a:r>
            <a:endParaRPr sz="1500">
              <a:solidFill>
                <a:schemeClr val="lt1"/>
              </a:solidFill>
              <a:latin typeface="Lato"/>
              <a:ea typeface="Lato"/>
              <a:cs typeface="Lato"/>
              <a:sym typeface="La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6"/>
          <p:cNvSpPr/>
          <p:nvPr/>
        </p:nvSpPr>
        <p:spPr>
          <a:xfrm>
            <a:off x="4245375" y="2299625"/>
            <a:ext cx="367500" cy="3402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highlight>
                <a:schemeClr val="lt1"/>
              </a:highlight>
              <a:latin typeface="Lato"/>
              <a:ea typeface="Lato"/>
              <a:cs typeface="Lato"/>
              <a:sym typeface="Lato"/>
            </a:endParaRPr>
          </a:p>
        </p:txBody>
      </p:sp>
      <p:pic>
        <p:nvPicPr>
          <p:cNvPr id="364" name="Google Shape;364;p46"/>
          <p:cNvPicPr preferRelativeResize="0"/>
          <p:nvPr/>
        </p:nvPicPr>
        <p:blipFill>
          <a:blip r:embed="rId3">
            <a:alphaModFix/>
          </a:blip>
          <a:stretch>
            <a:fillRect/>
          </a:stretch>
        </p:blipFill>
        <p:spPr>
          <a:xfrm>
            <a:off x="41919" y="1387450"/>
            <a:ext cx="4162682" cy="2332926"/>
          </a:xfrm>
          <a:prstGeom prst="rect">
            <a:avLst/>
          </a:prstGeom>
          <a:noFill/>
          <a:ln>
            <a:noFill/>
          </a:ln>
        </p:spPr>
      </p:pic>
      <p:pic>
        <p:nvPicPr>
          <p:cNvPr id="365" name="Google Shape;365;p46"/>
          <p:cNvPicPr preferRelativeResize="0"/>
          <p:nvPr/>
        </p:nvPicPr>
        <p:blipFill>
          <a:blip r:embed="rId4">
            <a:alphaModFix/>
          </a:blip>
          <a:stretch>
            <a:fillRect/>
          </a:stretch>
        </p:blipFill>
        <p:spPr>
          <a:xfrm>
            <a:off x="4802750" y="1387450"/>
            <a:ext cx="4226324" cy="2368599"/>
          </a:xfrm>
          <a:prstGeom prst="rect">
            <a:avLst/>
          </a:prstGeom>
          <a:noFill/>
          <a:ln>
            <a:noFill/>
          </a:ln>
        </p:spPr>
      </p:pic>
      <p:sp>
        <p:nvSpPr>
          <p:cNvPr id="366" name="Google Shape;366;p46"/>
          <p:cNvSpPr txBox="1"/>
          <p:nvPr/>
        </p:nvSpPr>
        <p:spPr>
          <a:xfrm>
            <a:off x="1108075" y="4432350"/>
            <a:ext cx="6648600" cy="49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sr" sz="1500">
                <a:solidFill>
                  <a:schemeClr val="lt1"/>
                </a:solidFill>
                <a:latin typeface="Lato"/>
                <a:ea typeface="Lato"/>
                <a:cs typeface="Lato"/>
                <a:sym typeface="Lato"/>
              </a:rPr>
              <a:t>14. Generisane  slike od strane Midjourney modela #4 primer</a:t>
            </a:r>
            <a:endParaRPr sz="1500">
              <a:solidFill>
                <a:schemeClr val="lt1"/>
              </a:solidFill>
              <a:latin typeface="Lato"/>
              <a:ea typeface="Lato"/>
              <a:cs typeface="Lato"/>
              <a:sym typeface="La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7"/>
          <p:cNvSpPr/>
          <p:nvPr/>
        </p:nvSpPr>
        <p:spPr>
          <a:xfrm>
            <a:off x="4245375" y="2299625"/>
            <a:ext cx="367500" cy="3402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highlight>
                <a:schemeClr val="lt1"/>
              </a:highlight>
              <a:latin typeface="Lato"/>
              <a:ea typeface="Lato"/>
              <a:cs typeface="Lato"/>
              <a:sym typeface="Lato"/>
            </a:endParaRPr>
          </a:p>
        </p:txBody>
      </p:sp>
      <p:pic>
        <p:nvPicPr>
          <p:cNvPr id="373" name="Google Shape;373;p47"/>
          <p:cNvPicPr preferRelativeResize="0"/>
          <p:nvPr/>
        </p:nvPicPr>
        <p:blipFill>
          <a:blip r:embed="rId3">
            <a:alphaModFix/>
          </a:blip>
          <a:stretch>
            <a:fillRect/>
          </a:stretch>
        </p:blipFill>
        <p:spPr>
          <a:xfrm>
            <a:off x="0" y="1278945"/>
            <a:ext cx="4078351" cy="2285655"/>
          </a:xfrm>
          <a:prstGeom prst="rect">
            <a:avLst/>
          </a:prstGeom>
          <a:noFill/>
          <a:ln>
            <a:noFill/>
          </a:ln>
        </p:spPr>
      </p:pic>
      <p:pic>
        <p:nvPicPr>
          <p:cNvPr id="374" name="Google Shape;374;p47"/>
          <p:cNvPicPr preferRelativeResize="0"/>
          <p:nvPr/>
        </p:nvPicPr>
        <p:blipFill>
          <a:blip r:embed="rId4">
            <a:alphaModFix/>
          </a:blip>
          <a:stretch>
            <a:fillRect/>
          </a:stretch>
        </p:blipFill>
        <p:spPr>
          <a:xfrm>
            <a:off x="4779900" y="1196000"/>
            <a:ext cx="4226324" cy="2368599"/>
          </a:xfrm>
          <a:prstGeom prst="rect">
            <a:avLst/>
          </a:prstGeom>
          <a:noFill/>
          <a:ln>
            <a:noFill/>
          </a:ln>
        </p:spPr>
      </p:pic>
      <p:sp>
        <p:nvSpPr>
          <p:cNvPr id="375" name="Google Shape;375;p47"/>
          <p:cNvSpPr txBox="1"/>
          <p:nvPr/>
        </p:nvSpPr>
        <p:spPr>
          <a:xfrm>
            <a:off x="1108075" y="4432350"/>
            <a:ext cx="6648600" cy="49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sr" sz="1500">
                <a:solidFill>
                  <a:schemeClr val="lt1"/>
                </a:solidFill>
                <a:latin typeface="Lato"/>
                <a:ea typeface="Lato"/>
                <a:cs typeface="Lato"/>
                <a:sym typeface="Lato"/>
              </a:rPr>
              <a:t>15. Generisane  slike od strane Midjourney modela #5 primer</a:t>
            </a:r>
            <a:endParaRPr sz="1500">
              <a:solidFill>
                <a:schemeClr val="lt1"/>
              </a:solidFill>
              <a:latin typeface="Lato"/>
              <a:ea typeface="Lato"/>
              <a:cs typeface="Lato"/>
              <a:sym typeface="La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pic>
        <p:nvPicPr>
          <p:cNvPr id="381" name="Google Shape;381;p48"/>
          <p:cNvPicPr preferRelativeResize="0"/>
          <p:nvPr/>
        </p:nvPicPr>
        <p:blipFill>
          <a:blip r:embed="rId3">
            <a:alphaModFix/>
          </a:blip>
          <a:stretch>
            <a:fillRect/>
          </a:stretch>
        </p:blipFill>
        <p:spPr>
          <a:xfrm>
            <a:off x="4653650" y="375574"/>
            <a:ext cx="4392374" cy="4018624"/>
          </a:xfrm>
          <a:prstGeom prst="rect">
            <a:avLst/>
          </a:prstGeom>
          <a:noFill/>
          <a:ln>
            <a:noFill/>
          </a:ln>
        </p:spPr>
      </p:pic>
      <p:pic>
        <p:nvPicPr>
          <p:cNvPr id="382" name="Google Shape;382;p48"/>
          <p:cNvPicPr preferRelativeResize="0"/>
          <p:nvPr/>
        </p:nvPicPr>
        <p:blipFill>
          <a:blip r:embed="rId4">
            <a:alphaModFix/>
          </a:blip>
          <a:stretch>
            <a:fillRect/>
          </a:stretch>
        </p:blipFill>
        <p:spPr>
          <a:xfrm>
            <a:off x="109775" y="375575"/>
            <a:ext cx="4018624" cy="4018624"/>
          </a:xfrm>
          <a:prstGeom prst="rect">
            <a:avLst/>
          </a:prstGeom>
          <a:noFill/>
          <a:ln>
            <a:noFill/>
          </a:ln>
        </p:spPr>
      </p:pic>
      <p:sp>
        <p:nvSpPr>
          <p:cNvPr id="383" name="Google Shape;383;p48"/>
          <p:cNvSpPr/>
          <p:nvPr/>
        </p:nvSpPr>
        <p:spPr>
          <a:xfrm>
            <a:off x="4245375" y="2299625"/>
            <a:ext cx="367500" cy="3402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highlight>
                <a:schemeClr val="lt1"/>
              </a:highlight>
              <a:latin typeface="Lato"/>
              <a:ea typeface="Lato"/>
              <a:cs typeface="Lato"/>
              <a:sym typeface="Lato"/>
            </a:endParaRPr>
          </a:p>
        </p:txBody>
      </p:sp>
      <p:sp>
        <p:nvSpPr>
          <p:cNvPr id="384" name="Google Shape;384;p48"/>
          <p:cNvSpPr txBox="1"/>
          <p:nvPr/>
        </p:nvSpPr>
        <p:spPr>
          <a:xfrm>
            <a:off x="1108075" y="4432350"/>
            <a:ext cx="6648600" cy="49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sr" sz="1500">
                <a:solidFill>
                  <a:schemeClr val="lt1"/>
                </a:solidFill>
                <a:latin typeface="Lato"/>
                <a:ea typeface="Lato"/>
                <a:cs typeface="Lato"/>
                <a:sym typeface="Lato"/>
              </a:rPr>
              <a:t>16. Generisane  slike od strane Midjourney modela #6 primer</a:t>
            </a:r>
            <a:endParaRPr sz="1500">
              <a:solidFill>
                <a:schemeClr val="lt1"/>
              </a:solidFill>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Zaključak</a:t>
            </a:r>
            <a:endParaRPr sz="3200"/>
          </a:p>
        </p:txBody>
      </p:sp>
      <p:sp>
        <p:nvSpPr>
          <p:cNvPr id="391" name="Google Shape;391;p4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381000" lvl="0" marL="457200" rtl="0" algn="l">
              <a:spcBef>
                <a:spcPts val="640"/>
              </a:spcBef>
              <a:spcAft>
                <a:spcPts val="0"/>
              </a:spcAft>
              <a:buClr>
                <a:schemeClr val="lt1"/>
              </a:buClr>
              <a:buSzPts val="2400"/>
              <a:buFont typeface="Montserrat"/>
              <a:buChar char="●"/>
            </a:pPr>
            <a:r>
              <a:rPr lang="sr" sz="2400">
                <a:latin typeface="Montserrat"/>
                <a:ea typeface="Montserrat"/>
                <a:cs typeface="Montserrat"/>
                <a:sym typeface="Montserrat"/>
              </a:rPr>
              <a:t>Poređenje rezultata - subjektivnom tehnikom</a:t>
            </a:r>
            <a:endParaRPr sz="2400">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lang="sr" sz="1900">
                <a:latin typeface="Montserrat"/>
                <a:ea typeface="Montserrat"/>
                <a:cs typeface="Montserrat"/>
                <a:sym typeface="Montserrat"/>
              </a:rPr>
              <a:t>Verodostojnost scene (realizam)</a:t>
            </a:r>
            <a:endParaRPr sz="1900">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lang="sr" sz="1900">
                <a:latin typeface="Montserrat"/>
                <a:ea typeface="Montserrat"/>
                <a:cs typeface="Montserrat"/>
                <a:sym typeface="Montserrat"/>
              </a:rPr>
              <a:t>Kompozicija i jasnoća motiva</a:t>
            </a:r>
            <a:endParaRPr sz="1900">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lang="sr" sz="1900">
                <a:latin typeface="Montserrat"/>
                <a:ea typeface="Montserrat"/>
                <a:cs typeface="Montserrat"/>
                <a:sym typeface="Montserrat"/>
              </a:rPr>
              <a:t>Dobijeni predmeti</a:t>
            </a:r>
            <a:endParaRPr sz="1900">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lang="sr" sz="1900">
                <a:latin typeface="Montserrat"/>
                <a:ea typeface="Montserrat"/>
                <a:cs typeface="Montserrat"/>
                <a:sym typeface="Montserrat"/>
              </a:rPr>
              <a:t>Boje i svetlosni efekti</a:t>
            </a:r>
            <a:endParaRPr sz="1900">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lang="sr" sz="1900">
                <a:latin typeface="Montserrat"/>
                <a:ea typeface="Montserrat"/>
                <a:cs typeface="Montserrat"/>
                <a:sym typeface="Montserrat"/>
              </a:rPr>
              <a:t>Složenost i detaljnost</a:t>
            </a:r>
            <a:endParaRPr sz="1900">
              <a:latin typeface="Montserrat"/>
              <a:ea typeface="Montserrat"/>
              <a:cs typeface="Montserrat"/>
              <a:sym typeface="Montserrat"/>
            </a:endParaRPr>
          </a:p>
          <a:p>
            <a:pPr indent="-381000" lvl="0" marL="4572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Automatizacija procesa prompt engineering-a</a:t>
            </a:r>
            <a:endParaRPr sz="2400">
              <a:latin typeface="Montserrat"/>
              <a:ea typeface="Montserrat"/>
              <a:cs typeface="Montserrat"/>
              <a:sym typeface="Montserrat"/>
            </a:endParaRPr>
          </a:p>
          <a:p>
            <a:pPr indent="-381000" lvl="0" marL="457200" rtl="0" algn="l">
              <a:spcBef>
                <a:spcPts val="0"/>
              </a:spcBef>
              <a:spcAft>
                <a:spcPts val="0"/>
              </a:spcAft>
              <a:buSzPts val="2400"/>
              <a:buFont typeface="Montserrat"/>
              <a:buChar char="●"/>
            </a:pPr>
            <a:r>
              <a:t/>
            </a:r>
            <a:endParaRPr sz="2400">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50"/>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Zaključak</a:t>
            </a:r>
            <a:endParaRPr sz="3200"/>
          </a:p>
        </p:txBody>
      </p:sp>
      <p:sp>
        <p:nvSpPr>
          <p:cNvPr id="398" name="Google Shape;398;p50"/>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fontScale="55000" lnSpcReduction="20000"/>
          </a:bodyPr>
          <a:lstStyle/>
          <a:p>
            <a:pPr indent="-380523" lvl="0" marL="457200" rtl="0" algn="l">
              <a:spcBef>
                <a:spcPts val="640"/>
              </a:spcBef>
              <a:spcAft>
                <a:spcPts val="0"/>
              </a:spcAft>
              <a:buClr>
                <a:schemeClr val="lt1"/>
              </a:buClr>
              <a:buSzPct val="100000"/>
              <a:buFont typeface="Montserrat"/>
              <a:buChar char="●"/>
            </a:pPr>
            <a:r>
              <a:rPr lang="sr" sz="4350">
                <a:latin typeface="Montserrat"/>
                <a:ea typeface="Montserrat"/>
                <a:cs typeface="Montserrat"/>
                <a:sym typeface="Montserrat"/>
              </a:rPr>
              <a:t>Subjektivne tehnike</a:t>
            </a:r>
            <a:endParaRPr sz="4350">
              <a:latin typeface="Montserrat"/>
              <a:ea typeface="Montserrat"/>
              <a:cs typeface="Montserrat"/>
              <a:sym typeface="Montserrat"/>
            </a:endParaRPr>
          </a:p>
          <a:p>
            <a:pPr indent="-333375" lvl="1" marL="914400" rtl="0" algn="l">
              <a:spcBef>
                <a:spcPts val="0"/>
              </a:spcBef>
              <a:spcAft>
                <a:spcPts val="0"/>
              </a:spcAft>
              <a:buClr>
                <a:schemeClr val="lt1"/>
              </a:buClr>
              <a:buSzPct val="100000"/>
              <a:buFont typeface="Montserrat"/>
              <a:buChar char="○"/>
            </a:pPr>
            <a:r>
              <a:rPr lang="sr" sz="3000">
                <a:latin typeface="Montserrat"/>
                <a:ea typeface="Montserrat"/>
                <a:cs typeface="Montserrat"/>
                <a:sym typeface="Montserrat"/>
              </a:rPr>
              <a:t>Korisničke ocene i ankete</a:t>
            </a:r>
            <a:endParaRPr sz="3000">
              <a:latin typeface="Montserrat"/>
              <a:ea typeface="Montserrat"/>
              <a:cs typeface="Montserrat"/>
              <a:sym typeface="Montserrat"/>
            </a:endParaRPr>
          </a:p>
          <a:p>
            <a:pPr indent="-333375" lvl="1" marL="914400" rtl="0" algn="l">
              <a:spcBef>
                <a:spcPts val="0"/>
              </a:spcBef>
              <a:spcAft>
                <a:spcPts val="0"/>
              </a:spcAft>
              <a:buClr>
                <a:schemeClr val="lt1"/>
              </a:buClr>
              <a:buSzPct val="100000"/>
              <a:buFont typeface="Montserrat"/>
              <a:buChar char="○"/>
            </a:pPr>
            <a:r>
              <a:rPr lang="sr" sz="3000">
                <a:latin typeface="Montserrat"/>
                <a:ea typeface="Montserrat"/>
                <a:cs typeface="Montserrat"/>
                <a:sym typeface="Montserrat"/>
              </a:rPr>
              <a:t>Stručna evaluacija</a:t>
            </a:r>
            <a:endParaRPr sz="3000">
              <a:latin typeface="Montserrat"/>
              <a:ea typeface="Montserrat"/>
              <a:cs typeface="Montserrat"/>
              <a:sym typeface="Montserrat"/>
            </a:endParaRPr>
          </a:p>
          <a:p>
            <a:pPr indent="-333375" lvl="1" marL="914400" rtl="0" algn="l">
              <a:spcBef>
                <a:spcPts val="0"/>
              </a:spcBef>
              <a:spcAft>
                <a:spcPts val="0"/>
              </a:spcAft>
              <a:buClr>
                <a:schemeClr val="lt1"/>
              </a:buClr>
              <a:buSzPct val="100000"/>
              <a:buFont typeface="Montserrat"/>
              <a:buChar char="○"/>
            </a:pPr>
            <a:r>
              <a:rPr lang="sr" sz="3000">
                <a:latin typeface="Montserrat"/>
                <a:ea typeface="Montserrat"/>
                <a:cs typeface="Montserrat"/>
                <a:sym typeface="Montserrat"/>
              </a:rPr>
              <a:t>A/B Testiranje</a:t>
            </a:r>
            <a:endParaRPr sz="3000">
              <a:latin typeface="Montserrat"/>
              <a:ea typeface="Montserrat"/>
              <a:cs typeface="Montserrat"/>
              <a:sym typeface="Montserrat"/>
            </a:endParaRPr>
          </a:p>
          <a:p>
            <a:pPr indent="-380523" lvl="0" marL="457200" rtl="0" algn="l">
              <a:spcBef>
                <a:spcPts val="0"/>
              </a:spcBef>
              <a:spcAft>
                <a:spcPts val="0"/>
              </a:spcAft>
              <a:buClr>
                <a:schemeClr val="lt1"/>
              </a:buClr>
              <a:buSzPct val="100000"/>
              <a:buFont typeface="Montserrat"/>
              <a:buChar char="●"/>
            </a:pPr>
            <a:r>
              <a:rPr lang="sr" sz="4350">
                <a:latin typeface="Montserrat"/>
                <a:ea typeface="Montserrat"/>
                <a:cs typeface="Montserrat"/>
                <a:sym typeface="Montserrat"/>
              </a:rPr>
              <a:t>Nesubjektivne (numeričke) tehnike</a:t>
            </a:r>
            <a:endParaRPr sz="4350">
              <a:latin typeface="Montserrat"/>
              <a:ea typeface="Montserrat"/>
              <a:cs typeface="Montserrat"/>
              <a:sym typeface="Montserrat"/>
            </a:endParaRPr>
          </a:p>
          <a:p>
            <a:pPr indent="-333375" lvl="1" marL="914400" rtl="0" algn="l">
              <a:spcBef>
                <a:spcPts val="0"/>
              </a:spcBef>
              <a:spcAft>
                <a:spcPts val="0"/>
              </a:spcAft>
              <a:buClr>
                <a:schemeClr val="lt1"/>
              </a:buClr>
              <a:buSzPct val="100000"/>
              <a:buFont typeface="Montserrat"/>
              <a:buChar char="○"/>
            </a:pPr>
            <a:r>
              <a:rPr lang="sr" sz="3000">
                <a:latin typeface="Montserrat"/>
                <a:ea typeface="Montserrat"/>
                <a:cs typeface="Montserrat"/>
                <a:sym typeface="Montserrat"/>
              </a:rPr>
              <a:t>FID (Fréchet Inception Distance)</a:t>
            </a:r>
            <a:endParaRPr sz="3000">
              <a:latin typeface="Montserrat"/>
              <a:ea typeface="Montserrat"/>
              <a:cs typeface="Montserrat"/>
              <a:sym typeface="Montserrat"/>
            </a:endParaRPr>
          </a:p>
          <a:p>
            <a:pPr indent="-333375" lvl="1" marL="914400" rtl="0" algn="l">
              <a:spcBef>
                <a:spcPts val="0"/>
              </a:spcBef>
              <a:spcAft>
                <a:spcPts val="0"/>
              </a:spcAft>
              <a:buClr>
                <a:schemeClr val="lt1"/>
              </a:buClr>
              <a:buSzPct val="100000"/>
              <a:buFont typeface="Montserrat"/>
              <a:buChar char="○"/>
            </a:pPr>
            <a:r>
              <a:rPr lang="sr" sz="3000">
                <a:latin typeface="Montserrat"/>
                <a:ea typeface="Montserrat"/>
                <a:cs typeface="Montserrat"/>
                <a:sym typeface="Montserrat"/>
              </a:rPr>
              <a:t>IS (Inception Score)</a:t>
            </a:r>
            <a:endParaRPr sz="3000">
              <a:latin typeface="Montserrat"/>
              <a:ea typeface="Montserrat"/>
              <a:cs typeface="Montserrat"/>
              <a:sym typeface="Montserrat"/>
            </a:endParaRPr>
          </a:p>
          <a:p>
            <a:pPr indent="-333375" lvl="1" marL="914400" rtl="0" algn="l">
              <a:spcBef>
                <a:spcPts val="0"/>
              </a:spcBef>
              <a:spcAft>
                <a:spcPts val="0"/>
              </a:spcAft>
              <a:buClr>
                <a:schemeClr val="lt1"/>
              </a:buClr>
              <a:buSzPct val="100000"/>
              <a:buFont typeface="Montserrat"/>
              <a:buChar char="○"/>
            </a:pPr>
            <a:r>
              <a:rPr lang="sr" sz="3000">
                <a:latin typeface="Montserrat"/>
                <a:ea typeface="Montserrat"/>
                <a:cs typeface="Montserrat"/>
                <a:sym typeface="Montserrat"/>
              </a:rPr>
              <a:t>CLIPScore</a:t>
            </a:r>
            <a:endParaRPr sz="3000">
              <a:latin typeface="Montserrat"/>
              <a:ea typeface="Montserrat"/>
              <a:cs typeface="Montserrat"/>
              <a:sym typeface="Montserrat"/>
            </a:endParaRPr>
          </a:p>
          <a:p>
            <a:pPr indent="-333375" lvl="1" marL="914400" rtl="0" algn="l">
              <a:spcBef>
                <a:spcPts val="0"/>
              </a:spcBef>
              <a:spcAft>
                <a:spcPts val="0"/>
              </a:spcAft>
              <a:buClr>
                <a:schemeClr val="lt1"/>
              </a:buClr>
              <a:buSzPct val="100000"/>
              <a:buFont typeface="Montserrat"/>
              <a:buChar char="○"/>
            </a:pPr>
            <a:r>
              <a:rPr lang="sr" sz="3000">
                <a:latin typeface="Montserrat"/>
                <a:ea typeface="Montserrat"/>
                <a:cs typeface="Montserrat"/>
                <a:sym typeface="Montserrat"/>
              </a:rPr>
              <a:t>Precision &amp; Recall za slike</a:t>
            </a:r>
            <a:endParaRPr sz="3000">
              <a:latin typeface="Montserrat"/>
              <a:ea typeface="Montserrat"/>
              <a:cs typeface="Montserrat"/>
              <a:sym typeface="Montserrat"/>
            </a:endParaRPr>
          </a:p>
          <a:p>
            <a:pPr indent="-333375" lvl="1" marL="914400" rtl="0" algn="l">
              <a:spcBef>
                <a:spcPts val="0"/>
              </a:spcBef>
              <a:spcAft>
                <a:spcPts val="0"/>
              </a:spcAft>
              <a:buClr>
                <a:schemeClr val="lt1"/>
              </a:buClr>
              <a:buSzPct val="100000"/>
              <a:buFont typeface="Montserrat"/>
              <a:buChar char="○"/>
            </a:pPr>
            <a:r>
              <a:rPr lang="sr" sz="3000">
                <a:latin typeface="Montserrat"/>
                <a:ea typeface="Montserrat"/>
                <a:cs typeface="Montserrat"/>
                <a:sym typeface="Montserrat"/>
              </a:rPr>
              <a:t>Metrike kvaliteta slike</a:t>
            </a:r>
            <a:endParaRPr sz="3000">
              <a:latin typeface="Montserrat"/>
              <a:ea typeface="Montserrat"/>
              <a:cs typeface="Montserrat"/>
              <a:sym typeface="Montserrat"/>
            </a:endParaRPr>
          </a:p>
          <a:p>
            <a:pPr indent="-333375" lvl="0" marL="457200" rtl="0" algn="l">
              <a:spcBef>
                <a:spcPts val="0"/>
              </a:spcBef>
              <a:spcAft>
                <a:spcPts val="0"/>
              </a:spcAft>
              <a:buSzPct val="100000"/>
              <a:buFont typeface="Montserrat"/>
              <a:buChar char="●"/>
            </a:pPr>
            <a:r>
              <a:t/>
            </a:r>
            <a:endParaRPr sz="3000">
              <a:latin typeface="Montserrat"/>
              <a:ea typeface="Montserrat"/>
              <a:cs typeface="Montserrat"/>
              <a:sym typeface="Montserrat"/>
            </a:endParaRPr>
          </a:p>
          <a:p>
            <a:pPr indent="-312420" lvl="0" marL="457200" rtl="0" algn="l">
              <a:spcBef>
                <a:spcPts val="0"/>
              </a:spcBef>
              <a:spcAft>
                <a:spcPts val="0"/>
              </a:spcAft>
              <a:buSzPct val="100000"/>
              <a:buFont typeface="Montserrat"/>
              <a:buChar char="●"/>
            </a:pPr>
            <a:r>
              <a:t/>
            </a:r>
            <a:endParaRPr sz="2400">
              <a:latin typeface="Montserrat"/>
              <a:ea typeface="Montserrat"/>
              <a:cs typeface="Montserrat"/>
              <a:sym typeface="Montserrat"/>
            </a:endParaRPr>
          </a:p>
          <a:p>
            <a:pPr indent="-312420" lvl="0" marL="457200" rtl="0" algn="l">
              <a:spcBef>
                <a:spcPts val="0"/>
              </a:spcBef>
              <a:spcAft>
                <a:spcPts val="0"/>
              </a:spcAft>
              <a:buSzPct val="100000"/>
              <a:buFont typeface="Montserrat"/>
              <a:buChar char="●"/>
            </a:pPr>
            <a:r>
              <a:t/>
            </a:r>
            <a:endParaRPr sz="24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17"/>
          <p:cNvPicPr preferRelativeResize="0"/>
          <p:nvPr/>
        </p:nvPicPr>
        <p:blipFill>
          <a:blip r:embed="rId3">
            <a:alphaModFix/>
          </a:blip>
          <a:stretch>
            <a:fillRect/>
          </a:stretch>
        </p:blipFill>
        <p:spPr>
          <a:xfrm>
            <a:off x="750613" y="156475"/>
            <a:ext cx="7642775" cy="4211424"/>
          </a:xfrm>
          <a:prstGeom prst="rect">
            <a:avLst/>
          </a:prstGeom>
          <a:noFill/>
          <a:ln>
            <a:noFill/>
          </a:ln>
        </p:spPr>
      </p:pic>
      <p:sp>
        <p:nvSpPr>
          <p:cNvPr id="163" name="Google Shape;163;p17"/>
          <p:cNvSpPr txBox="1"/>
          <p:nvPr/>
        </p:nvSpPr>
        <p:spPr>
          <a:xfrm>
            <a:off x="1455975" y="4400650"/>
            <a:ext cx="6558600" cy="4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sr" sz="1500">
                <a:solidFill>
                  <a:schemeClr val="lt1"/>
                </a:solidFill>
                <a:latin typeface="Lato"/>
                <a:ea typeface="Lato"/>
                <a:cs typeface="Lato"/>
                <a:sym typeface="Lato"/>
              </a:rPr>
              <a:t>1. PE  iz studije - </a:t>
            </a:r>
            <a:r>
              <a:rPr b="1" lang="sr">
                <a:solidFill>
                  <a:schemeClr val="lt1"/>
                </a:solidFill>
                <a:latin typeface="Montserrat"/>
                <a:ea typeface="Montserrat"/>
                <a:cs typeface="Montserrat"/>
                <a:sym typeface="Montserrat"/>
              </a:rPr>
              <a:t>Optimizing Prompts for Text-to-Image Generation</a:t>
            </a:r>
            <a:endParaRPr sz="15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8"/>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AI Creativity</a:t>
            </a:r>
            <a:endParaRPr sz="3200"/>
          </a:p>
        </p:txBody>
      </p:sp>
      <p:sp>
        <p:nvSpPr>
          <p:cNvPr id="170" name="Google Shape;170;p18"/>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2921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Šta je AI Creativity?</a:t>
            </a:r>
            <a:endParaRPr sz="2400">
              <a:latin typeface="Montserrat"/>
              <a:ea typeface="Montserrat"/>
              <a:cs typeface="Montserrat"/>
              <a:sym typeface="Montserrat"/>
            </a:endParaRPr>
          </a:p>
          <a:p>
            <a:pPr indent="-2921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Oblasti koje pokriva AI Creativity</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9"/>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Modeli za generisanje slika</a:t>
            </a:r>
            <a:endParaRPr sz="3200"/>
          </a:p>
        </p:txBody>
      </p:sp>
      <p:sp>
        <p:nvSpPr>
          <p:cNvPr id="177" name="Google Shape;177;p19"/>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69570" lvl="0" marL="342900" rtl="0" algn="l">
              <a:spcBef>
                <a:spcPts val="0"/>
              </a:spcBef>
              <a:spcAft>
                <a:spcPts val="0"/>
              </a:spcAft>
              <a:buClr>
                <a:schemeClr val="lt1"/>
              </a:buClr>
              <a:buSzPct val="100000"/>
              <a:buFont typeface="Montserrat"/>
              <a:buChar char="●"/>
            </a:pPr>
            <a:r>
              <a:rPr lang="sr" sz="2400">
                <a:latin typeface="Montserrat"/>
                <a:ea typeface="Montserrat"/>
                <a:cs typeface="Montserrat"/>
                <a:sym typeface="Montserrat"/>
              </a:rPr>
              <a:t>Šta su modeli za generisanje slika?</a:t>
            </a:r>
            <a:endParaRPr sz="2400">
              <a:latin typeface="Montserrat"/>
              <a:ea typeface="Montserrat"/>
              <a:cs typeface="Montserrat"/>
              <a:sym typeface="Montserrat"/>
            </a:endParaRPr>
          </a:p>
          <a:p>
            <a:pPr indent="-369570" lvl="0" marL="342900" rtl="0" algn="l">
              <a:spcBef>
                <a:spcPts val="0"/>
              </a:spcBef>
              <a:spcAft>
                <a:spcPts val="0"/>
              </a:spcAft>
              <a:buClr>
                <a:schemeClr val="lt1"/>
              </a:buClr>
              <a:buSzPct val="100000"/>
              <a:buFont typeface="Montserrat"/>
              <a:buChar char="●"/>
            </a:pPr>
            <a:r>
              <a:rPr lang="sr" sz="2400">
                <a:latin typeface="Montserrat"/>
                <a:ea typeface="Montserrat"/>
                <a:cs typeface="Montserrat"/>
                <a:sym typeface="Montserrat"/>
              </a:rPr>
              <a:t>Ključne osobine modela</a:t>
            </a:r>
            <a:endParaRPr sz="2400">
              <a:latin typeface="Montserrat"/>
              <a:ea typeface="Montserrat"/>
              <a:cs typeface="Montserrat"/>
              <a:sym typeface="Montserrat"/>
            </a:endParaRPr>
          </a:p>
          <a:p>
            <a:pPr indent="-369570" lvl="0" marL="342900" rtl="0" algn="l">
              <a:spcBef>
                <a:spcPts val="0"/>
              </a:spcBef>
              <a:spcAft>
                <a:spcPts val="0"/>
              </a:spcAft>
              <a:buClr>
                <a:schemeClr val="lt1"/>
              </a:buClr>
              <a:buSzPct val="100000"/>
              <a:buFont typeface="Montserrat"/>
              <a:buChar char="●"/>
            </a:pPr>
            <a:r>
              <a:rPr lang="sr" sz="2400">
                <a:latin typeface="Montserrat"/>
                <a:ea typeface="Montserrat"/>
                <a:cs typeface="Montserrat"/>
                <a:sym typeface="Montserrat"/>
              </a:rPr>
              <a:t>Treniranje modela</a:t>
            </a:r>
            <a:endParaRPr sz="2400">
              <a:latin typeface="Montserrat"/>
              <a:ea typeface="Montserrat"/>
              <a:cs typeface="Montserrat"/>
              <a:sym typeface="Montserrat"/>
            </a:endParaRPr>
          </a:p>
          <a:p>
            <a:pPr indent="-292893" lvl="1" marL="742950" rtl="0" algn="l">
              <a:spcBef>
                <a:spcPts val="0"/>
              </a:spcBef>
              <a:spcAft>
                <a:spcPts val="0"/>
              </a:spcAft>
              <a:buClr>
                <a:schemeClr val="lt1"/>
              </a:buClr>
              <a:buSzPct val="100000"/>
              <a:buFont typeface="Montserrat"/>
              <a:buChar char="○"/>
            </a:pPr>
            <a:r>
              <a:rPr lang="sr" sz="2067">
                <a:latin typeface="Montserrat"/>
                <a:ea typeface="Montserrat"/>
                <a:cs typeface="Montserrat"/>
                <a:sym typeface="Montserrat"/>
              </a:rPr>
              <a:t>Prikupljanje podataka</a:t>
            </a:r>
            <a:endParaRPr sz="2067">
              <a:latin typeface="Montserrat"/>
              <a:ea typeface="Montserrat"/>
              <a:cs typeface="Montserrat"/>
              <a:sym typeface="Montserrat"/>
            </a:endParaRPr>
          </a:p>
          <a:p>
            <a:pPr indent="-292893" lvl="1" marL="742950" rtl="0" algn="l">
              <a:spcBef>
                <a:spcPts val="0"/>
              </a:spcBef>
              <a:spcAft>
                <a:spcPts val="0"/>
              </a:spcAft>
              <a:buClr>
                <a:schemeClr val="lt1"/>
              </a:buClr>
              <a:buSzPct val="100000"/>
              <a:buFont typeface="Montserrat"/>
              <a:buChar char="○"/>
            </a:pPr>
            <a:r>
              <a:rPr lang="sr" sz="2067">
                <a:latin typeface="Montserrat"/>
                <a:ea typeface="Montserrat"/>
                <a:cs typeface="Montserrat"/>
                <a:sym typeface="Montserrat"/>
              </a:rPr>
              <a:t>Kodiranje teksta i slike</a:t>
            </a:r>
            <a:endParaRPr sz="2067">
              <a:latin typeface="Montserrat"/>
              <a:ea typeface="Montserrat"/>
              <a:cs typeface="Montserrat"/>
              <a:sym typeface="Montserrat"/>
            </a:endParaRPr>
          </a:p>
          <a:p>
            <a:pPr indent="-292893" lvl="1" marL="742950" rtl="0" algn="l">
              <a:spcBef>
                <a:spcPts val="0"/>
              </a:spcBef>
              <a:spcAft>
                <a:spcPts val="0"/>
              </a:spcAft>
              <a:buClr>
                <a:schemeClr val="lt1"/>
              </a:buClr>
              <a:buSzPct val="100000"/>
              <a:buFont typeface="Montserrat"/>
              <a:buChar char="○"/>
            </a:pPr>
            <a:r>
              <a:rPr lang="sr" sz="2067">
                <a:latin typeface="Montserrat"/>
                <a:ea typeface="Montserrat"/>
                <a:cs typeface="Montserrat"/>
                <a:sym typeface="Montserrat"/>
              </a:rPr>
              <a:t>Učenje odnosa</a:t>
            </a:r>
            <a:endParaRPr sz="2067">
              <a:latin typeface="Montserrat"/>
              <a:ea typeface="Montserrat"/>
              <a:cs typeface="Montserrat"/>
              <a:sym typeface="Montserrat"/>
            </a:endParaRPr>
          </a:p>
          <a:p>
            <a:pPr indent="-292893" lvl="1" marL="742950" rtl="0" algn="l">
              <a:spcBef>
                <a:spcPts val="0"/>
              </a:spcBef>
              <a:spcAft>
                <a:spcPts val="0"/>
              </a:spcAft>
              <a:buClr>
                <a:schemeClr val="lt1"/>
              </a:buClr>
              <a:buSzPct val="100000"/>
              <a:buFont typeface="Montserrat"/>
              <a:buChar char="○"/>
            </a:pPr>
            <a:r>
              <a:rPr lang="sr" sz="2067">
                <a:latin typeface="Montserrat"/>
                <a:ea typeface="Montserrat"/>
                <a:cs typeface="Montserrat"/>
                <a:sym typeface="Montserrat"/>
              </a:rPr>
              <a:t>Difuzija</a:t>
            </a:r>
            <a:endParaRPr sz="2067">
              <a:latin typeface="Montserrat"/>
              <a:ea typeface="Montserrat"/>
              <a:cs typeface="Montserrat"/>
              <a:sym typeface="Montserrat"/>
            </a:endParaRPr>
          </a:p>
          <a:p>
            <a:pPr indent="-292893" lvl="1" marL="742950" rtl="0" algn="l">
              <a:spcBef>
                <a:spcPts val="0"/>
              </a:spcBef>
              <a:spcAft>
                <a:spcPts val="0"/>
              </a:spcAft>
              <a:buClr>
                <a:schemeClr val="lt1"/>
              </a:buClr>
              <a:buSzPct val="100000"/>
              <a:buFont typeface="Montserrat"/>
              <a:buChar char="○"/>
            </a:pPr>
            <a:r>
              <a:rPr lang="sr" sz="2067">
                <a:latin typeface="Montserrat"/>
                <a:ea typeface="Montserrat"/>
                <a:cs typeface="Montserrat"/>
                <a:sym typeface="Montserrat"/>
              </a:rPr>
              <a:t>Ponavljanje</a:t>
            </a:r>
            <a:endParaRPr sz="2067">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20"/>
          <p:cNvPicPr preferRelativeResize="0"/>
          <p:nvPr/>
        </p:nvPicPr>
        <p:blipFill>
          <a:blip r:embed="rId3">
            <a:alphaModFix/>
          </a:blip>
          <a:stretch>
            <a:fillRect/>
          </a:stretch>
        </p:blipFill>
        <p:spPr>
          <a:xfrm>
            <a:off x="986463" y="460775"/>
            <a:ext cx="7171076" cy="3939875"/>
          </a:xfrm>
          <a:prstGeom prst="rect">
            <a:avLst/>
          </a:prstGeom>
          <a:noFill/>
          <a:ln>
            <a:noFill/>
          </a:ln>
        </p:spPr>
      </p:pic>
      <p:sp>
        <p:nvSpPr>
          <p:cNvPr id="184" name="Google Shape;184;p20"/>
          <p:cNvSpPr txBox="1"/>
          <p:nvPr/>
        </p:nvSpPr>
        <p:spPr>
          <a:xfrm>
            <a:off x="2001013" y="4400650"/>
            <a:ext cx="5142000" cy="4962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None/>
            </a:pPr>
            <a:r>
              <a:rPr lang="sr" sz="1500">
                <a:solidFill>
                  <a:schemeClr val="lt1"/>
                </a:solidFill>
                <a:latin typeface="Lato"/>
                <a:ea typeface="Lato"/>
                <a:cs typeface="Lato"/>
                <a:sym typeface="Lato"/>
              </a:rPr>
              <a:t>2</a:t>
            </a:r>
            <a:r>
              <a:rPr lang="sr" sz="1500">
                <a:solidFill>
                  <a:schemeClr val="lt1"/>
                </a:solidFill>
                <a:latin typeface="Lato"/>
                <a:ea typeface="Lato"/>
                <a:cs typeface="Lato"/>
                <a:sym typeface="Lato"/>
              </a:rPr>
              <a:t>. </a:t>
            </a:r>
            <a:r>
              <a:rPr lang="sr" sz="1500">
                <a:solidFill>
                  <a:schemeClr val="lt1"/>
                </a:solidFill>
                <a:latin typeface="Lato"/>
                <a:ea typeface="Lato"/>
                <a:cs typeface="Lato"/>
                <a:sym typeface="Lato"/>
              </a:rPr>
              <a:t>Arhitektura Stable Diffusion modela</a:t>
            </a:r>
            <a:endParaRPr sz="15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1"/>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Midjourney</a:t>
            </a:r>
            <a:endParaRPr sz="3200"/>
          </a:p>
        </p:txBody>
      </p:sp>
      <p:sp>
        <p:nvSpPr>
          <p:cNvPr id="191" name="Google Shape;191;p2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Opis Midjourney modela</a:t>
            </a:r>
            <a:endParaRPr sz="2400">
              <a:latin typeface="Montserrat"/>
              <a:ea typeface="Montserrat"/>
              <a:cs typeface="Montserrat"/>
              <a:sym typeface="Montserrat"/>
            </a:endParaRPr>
          </a:p>
          <a:p>
            <a:pPr indent="-2921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Prompting preporuke Midjourney-a</a:t>
            </a:r>
            <a:endParaRPr sz="2400">
              <a:latin typeface="Montserrat"/>
              <a:ea typeface="Montserrat"/>
              <a:cs typeface="Montserrat"/>
              <a:sym typeface="Montserrat"/>
            </a:endParaRPr>
          </a:p>
          <a:p>
            <a:pPr indent="-2921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Napredni prompting</a:t>
            </a:r>
            <a:endParaRPr sz="2400">
              <a:latin typeface="Montserrat"/>
              <a:ea typeface="Montserrat"/>
              <a:cs typeface="Montserrat"/>
              <a:sym typeface="Montserrat"/>
            </a:endParaRPr>
          </a:p>
          <a:p>
            <a:pPr indent="-323850" lvl="1" marL="74295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Referentne slike</a:t>
            </a:r>
            <a:endParaRPr sz="2400">
              <a:latin typeface="Montserrat"/>
              <a:ea typeface="Montserrat"/>
              <a:cs typeface="Montserrat"/>
              <a:sym typeface="Montserrat"/>
            </a:endParaRPr>
          </a:p>
          <a:p>
            <a:pPr indent="-323850" lvl="1" marL="74295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Predefinisani parametri</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sr" sz="3200"/>
              <a:t>ChatGPT u AI Creativity svetu</a:t>
            </a:r>
            <a:endParaRPr sz="3200"/>
          </a:p>
        </p:txBody>
      </p:sp>
      <p:sp>
        <p:nvSpPr>
          <p:cNvPr id="198" name="Google Shape;198;p22"/>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2400">
              <a:latin typeface="Montserrat"/>
              <a:ea typeface="Montserrat"/>
              <a:cs typeface="Montserrat"/>
              <a:sym typeface="Montserrat"/>
            </a:endParaRPr>
          </a:p>
          <a:p>
            <a:pPr indent="-3810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CLIP model</a:t>
            </a:r>
            <a:endParaRPr sz="2400">
              <a:latin typeface="Montserrat"/>
              <a:ea typeface="Montserrat"/>
              <a:cs typeface="Montserrat"/>
              <a:sym typeface="Montserrat"/>
            </a:endParaRPr>
          </a:p>
          <a:p>
            <a:pPr indent="-2921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Uticaj ChatGPT-a na razvoj modela za generisanje slika</a:t>
            </a:r>
            <a:endParaRPr sz="2400">
              <a:latin typeface="Montserrat"/>
              <a:ea typeface="Montserrat"/>
              <a:cs typeface="Montserrat"/>
              <a:sym typeface="Montserrat"/>
            </a:endParaRPr>
          </a:p>
          <a:p>
            <a:pPr indent="-292100" lvl="0" marL="342900" rtl="0" algn="l">
              <a:spcBef>
                <a:spcPts val="0"/>
              </a:spcBef>
              <a:spcAft>
                <a:spcPts val="0"/>
              </a:spcAft>
              <a:buClr>
                <a:schemeClr val="lt1"/>
              </a:buClr>
              <a:buSzPts val="2400"/>
              <a:buFont typeface="Montserrat"/>
              <a:buChar char="●"/>
            </a:pPr>
            <a:r>
              <a:rPr lang="sr" sz="2400">
                <a:latin typeface="Montserrat"/>
                <a:ea typeface="Montserrat"/>
                <a:cs typeface="Montserrat"/>
                <a:sym typeface="Montserrat"/>
              </a:rPr>
              <a:t>Prompt engineering tehnike</a:t>
            </a:r>
            <a:endParaRPr sz="2400">
              <a:latin typeface="Montserrat"/>
              <a:ea typeface="Montserrat"/>
              <a:cs typeface="Montserrat"/>
              <a:sym typeface="Montserrat"/>
            </a:endParaRPr>
          </a:p>
          <a:p>
            <a:pPr indent="0" lvl="0" marL="342900" rtl="0" algn="l">
              <a:spcBef>
                <a:spcPts val="640"/>
              </a:spcBef>
              <a:spcAft>
                <a:spcPts val="0"/>
              </a:spcAft>
              <a:buNone/>
            </a:pPr>
            <a:r>
              <a:t/>
            </a:r>
            <a:endParaRPr sz="24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